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media/image54.jpg" ContentType="image/jpg"/>
  <Override PartName="/ppt/media/image55.jpg" ContentType="image/jpg"/>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charts/style2.xml" ContentType="application/vnd.ms-office.chartstyle+xml"/>
  <Override PartName="/ppt/charts/colors2.xml" ContentType="application/vnd.ms-office.chartcolorstyle+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handoutMasterIdLst>
    <p:handoutMasterId r:id="rId55"/>
  </p:handoutMasterIdLst>
  <p:sldIdLst>
    <p:sldId id="288" r:id="rId2"/>
    <p:sldId id="312" r:id="rId3"/>
    <p:sldId id="289" r:id="rId4"/>
    <p:sldId id="313" r:id="rId5"/>
    <p:sldId id="314" r:id="rId6"/>
    <p:sldId id="291" r:id="rId7"/>
    <p:sldId id="259" r:id="rId8"/>
    <p:sldId id="260" r:id="rId9"/>
    <p:sldId id="257" r:id="rId10"/>
    <p:sldId id="277" r:id="rId11"/>
    <p:sldId id="308" r:id="rId12"/>
    <p:sldId id="311" r:id="rId13"/>
    <p:sldId id="321" r:id="rId14"/>
    <p:sldId id="266" r:id="rId15"/>
    <p:sldId id="315" r:id="rId16"/>
    <p:sldId id="323" r:id="rId17"/>
    <p:sldId id="324" r:id="rId18"/>
    <p:sldId id="317" r:id="rId19"/>
    <p:sldId id="298" r:id="rId20"/>
    <p:sldId id="297" r:id="rId21"/>
    <p:sldId id="267" r:id="rId22"/>
    <p:sldId id="303" r:id="rId23"/>
    <p:sldId id="307" r:id="rId24"/>
    <p:sldId id="316" r:id="rId25"/>
    <p:sldId id="271" r:id="rId26"/>
    <p:sldId id="274" r:id="rId27"/>
    <p:sldId id="304" r:id="rId28"/>
    <p:sldId id="318" r:id="rId29"/>
    <p:sldId id="269" r:id="rId30"/>
    <p:sldId id="280" r:id="rId31"/>
    <p:sldId id="310" r:id="rId32"/>
    <p:sldId id="295" r:id="rId33"/>
    <p:sldId id="268" r:id="rId34"/>
    <p:sldId id="278" r:id="rId35"/>
    <p:sldId id="306" r:id="rId36"/>
    <p:sldId id="296" r:id="rId37"/>
    <p:sldId id="319" r:id="rId38"/>
    <p:sldId id="292" r:id="rId39"/>
    <p:sldId id="293" r:id="rId40"/>
    <p:sldId id="270" r:id="rId41"/>
    <p:sldId id="275" r:id="rId42"/>
    <p:sldId id="281" r:id="rId43"/>
    <p:sldId id="294" r:id="rId44"/>
    <p:sldId id="320" r:id="rId45"/>
    <p:sldId id="264" r:id="rId46"/>
    <p:sldId id="302" r:id="rId47"/>
    <p:sldId id="272" r:id="rId48"/>
    <p:sldId id="322" r:id="rId49"/>
    <p:sldId id="300" r:id="rId50"/>
    <p:sldId id="325" r:id="rId51"/>
    <p:sldId id="301" r:id="rId52"/>
    <p:sldId id="326" r:id="rId53"/>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905">
          <p15:clr>
            <a:srgbClr val="A4A3A4"/>
          </p15:clr>
        </p15:guide>
        <p15:guide id="2" pos="21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B5B"/>
    <a:srgbClr val="FF14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2" autoAdjust="0"/>
    <p:restoredTop sz="98949" autoAdjust="0"/>
  </p:normalViewPr>
  <p:slideViewPr>
    <p:cSldViewPr snapToGrid="0" snapToObjects="1" showGuides="1">
      <p:cViewPr varScale="1">
        <p:scale>
          <a:sx n="97" d="100"/>
          <a:sy n="97" d="100"/>
        </p:scale>
        <p:origin x="-2504" y="-120"/>
      </p:cViewPr>
      <p:guideLst>
        <p:guide orient="horz"/>
        <p:guide pos="1455"/>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gwynp\Desktop\20030618_lyellTM.xlsx" TargetMode="External"/><Relationship Id="rId2" Type="http://schemas.microsoft.com/office/2011/relationships/chartStyle" Target="style2.xml"/><Relationship Id="rId3" Type="http://schemas.microsoft.com/office/2011/relationships/chartColorStyle" Target="colors2.xm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perry330:Desktop:Budd_culvert_site_surveys.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gwynp\Documents\Gwyn\Jessica_ratingcurves\Budd_culvert_site_surveys.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gwynp\Desktop\DanaCrossSection.xlsx" TargetMode="External"/><Relationship Id="rId2" Type="http://schemas.microsoft.com/office/2011/relationships/chartStyle" Target="style1.xml"/><Relationship Id="rId3" Type="http://schemas.microsoft.com/office/2011/relationships/chartColorStyle" Target="colors1.xml"/></Relationships>
</file>

<file path=ppt/charts/_rels/chart5.xml.rels><?xml version="1.0" encoding="UTF-8" standalone="yes"?>
<Relationships xmlns="http://schemas.openxmlformats.org/package/2006/relationships"><Relationship Id="rId1" Type="http://schemas.openxmlformats.org/officeDocument/2006/relationships/oleObject" Target="file:///C:\Users\gwynp\Documents\Gwyn\Jessica_ratingcurves\Budd_culvert_site_surveys%20(1).xl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perry330:Desktop:delaney_cross-sec_correctedCM.xls"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03930059045765"/>
          <c:y val="0.0552934654719884"/>
          <c:w val="0.868147596862302"/>
          <c:h val="0.868936792736973"/>
        </c:manualLayout>
      </c:layout>
      <c:scatterChart>
        <c:scatterStyle val="lineMarker"/>
        <c:varyColors val="0"/>
        <c:ser>
          <c:idx val="0"/>
          <c:order val="0"/>
          <c:spPr>
            <a:ln w="19050" cap="rnd">
              <a:solidFill>
                <a:srgbClr val="FF0B5B"/>
              </a:solidFill>
              <a:round/>
            </a:ln>
            <a:effectLst/>
          </c:spPr>
          <c:marker>
            <c:symbol val="square"/>
            <c:size val="5"/>
            <c:spPr>
              <a:solidFill>
                <a:srgbClr val="FF0B5B"/>
              </a:solidFill>
              <a:ln w="9525">
                <a:solidFill>
                  <a:srgbClr val="FF0B5B"/>
                </a:solidFill>
              </a:ln>
              <a:effectLst/>
            </c:spPr>
          </c:marker>
          <c:xVal>
            <c:numRef>
              <c:f>'20030618_lyellTM'!$W$57:$W$90</c:f>
              <c:numCache>
                <c:formatCode>General</c:formatCode>
                <c:ptCount val="34"/>
                <c:pt idx="0">
                  <c:v>1.9812</c:v>
                </c:pt>
                <c:pt idx="1">
                  <c:v>3.048</c:v>
                </c:pt>
                <c:pt idx="2">
                  <c:v>3.9624</c:v>
                </c:pt>
                <c:pt idx="3">
                  <c:v>4.8768</c:v>
                </c:pt>
                <c:pt idx="4">
                  <c:v>5.7912</c:v>
                </c:pt>
                <c:pt idx="5">
                  <c:v>6.7056</c:v>
                </c:pt>
                <c:pt idx="6">
                  <c:v>7.619999999999996</c:v>
                </c:pt>
                <c:pt idx="7">
                  <c:v>8.5344</c:v>
                </c:pt>
                <c:pt idx="8">
                  <c:v>9.448799999999998</c:v>
                </c:pt>
                <c:pt idx="9">
                  <c:v>10.3632</c:v>
                </c:pt>
                <c:pt idx="10">
                  <c:v>11.2776</c:v>
                </c:pt>
                <c:pt idx="11">
                  <c:v>12.192</c:v>
                </c:pt>
                <c:pt idx="12">
                  <c:v>13.1064</c:v>
                </c:pt>
                <c:pt idx="13">
                  <c:v>14.0208</c:v>
                </c:pt>
                <c:pt idx="14">
                  <c:v>14.9352</c:v>
                </c:pt>
                <c:pt idx="15">
                  <c:v>15.8496</c:v>
                </c:pt>
                <c:pt idx="16">
                  <c:v>16.764</c:v>
                </c:pt>
                <c:pt idx="17">
                  <c:v>17.6784</c:v>
                </c:pt>
                <c:pt idx="18">
                  <c:v>18.5928</c:v>
                </c:pt>
                <c:pt idx="19">
                  <c:v>19.5072</c:v>
                </c:pt>
                <c:pt idx="20">
                  <c:v>20.4216</c:v>
                </c:pt>
                <c:pt idx="21">
                  <c:v>20.4216</c:v>
                </c:pt>
                <c:pt idx="22">
                  <c:v>21.33600000000001</c:v>
                </c:pt>
                <c:pt idx="23">
                  <c:v>21.33600000000001</c:v>
                </c:pt>
                <c:pt idx="24">
                  <c:v>22.2504</c:v>
                </c:pt>
                <c:pt idx="25">
                  <c:v>22.2504</c:v>
                </c:pt>
                <c:pt idx="26">
                  <c:v>23.1648</c:v>
                </c:pt>
                <c:pt idx="27">
                  <c:v>23.1648</c:v>
                </c:pt>
                <c:pt idx="28">
                  <c:v>24.0792</c:v>
                </c:pt>
                <c:pt idx="29">
                  <c:v>24.9936</c:v>
                </c:pt>
                <c:pt idx="30">
                  <c:v>25.908</c:v>
                </c:pt>
                <c:pt idx="31">
                  <c:v>26.8224</c:v>
                </c:pt>
                <c:pt idx="32">
                  <c:v>27.73680000000001</c:v>
                </c:pt>
                <c:pt idx="33">
                  <c:v>28.65120000000001</c:v>
                </c:pt>
              </c:numCache>
            </c:numRef>
          </c:xVal>
          <c:yVal>
            <c:numRef>
              <c:f>'20030618_lyellTM'!$V$57:$V$90</c:f>
              <c:numCache>
                <c:formatCode>General</c:formatCode>
                <c:ptCount val="34"/>
                <c:pt idx="0">
                  <c:v>0.8096</c:v>
                </c:pt>
                <c:pt idx="1">
                  <c:v>0.56576</c:v>
                </c:pt>
                <c:pt idx="2">
                  <c:v>0.47432</c:v>
                </c:pt>
                <c:pt idx="3">
                  <c:v>0.38288</c:v>
                </c:pt>
                <c:pt idx="4">
                  <c:v>0.38288</c:v>
                </c:pt>
                <c:pt idx="5">
                  <c:v>0.38288</c:v>
                </c:pt>
                <c:pt idx="6">
                  <c:v>0.38288</c:v>
                </c:pt>
                <c:pt idx="7">
                  <c:v>0.41336</c:v>
                </c:pt>
                <c:pt idx="8">
                  <c:v>0.47432</c:v>
                </c:pt>
                <c:pt idx="9">
                  <c:v>0.5048</c:v>
                </c:pt>
                <c:pt idx="10">
                  <c:v>0.5048</c:v>
                </c:pt>
                <c:pt idx="11">
                  <c:v>0.56576</c:v>
                </c:pt>
                <c:pt idx="12">
                  <c:v>0.59624</c:v>
                </c:pt>
                <c:pt idx="13">
                  <c:v>0.62672</c:v>
                </c:pt>
                <c:pt idx="14">
                  <c:v>0.53528</c:v>
                </c:pt>
                <c:pt idx="15">
                  <c:v>0.53528</c:v>
                </c:pt>
                <c:pt idx="16">
                  <c:v>0.5048</c:v>
                </c:pt>
                <c:pt idx="17">
                  <c:v>0.47432</c:v>
                </c:pt>
                <c:pt idx="18">
                  <c:v>0.44384</c:v>
                </c:pt>
                <c:pt idx="19">
                  <c:v>0.38288</c:v>
                </c:pt>
                <c:pt idx="20">
                  <c:v>0.23048</c:v>
                </c:pt>
                <c:pt idx="21">
                  <c:v>0.23048</c:v>
                </c:pt>
                <c:pt idx="22">
                  <c:v>0.2</c:v>
                </c:pt>
                <c:pt idx="23">
                  <c:v>0.2</c:v>
                </c:pt>
                <c:pt idx="24">
                  <c:v>0.23048</c:v>
                </c:pt>
                <c:pt idx="25">
                  <c:v>0.23048</c:v>
                </c:pt>
                <c:pt idx="26">
                  <c:v>0.23048</c:v>
                </c:pt>
                <c:pt idx="27">
                  <c:v>0.23048</c:v>
                </c:pt>
                <c:pt idx="28">
                  <c:v>0.3524</c:v>
                </c:pt>
                <c:pt idx="29">
                  <c:v>0.3524</c:v>
                </c:pt>
                <c:pt idx="30">
                  <c:v>0.62672</c:v>
                </c:pt>
                <c:pt idx="31">
                  <c:v>0.6572</c:v>
                </c:pt>
                <c:pt idx="32">
                  <c:v>0.6572</c:v>
                </c:pt>
                <c:pt idx="33">
                  <c:v>0.59624</c:v>
                </c:pt>
              </c:numCache>
            </c:numRef>
          </c:yVal>
          <c:smooth val="0"/>
        </c:ser>
        <c:dLbls>
          <c:showLegendKey val="0"/>
          <c:showVal val="0"/>
          <c:showCatName val="0"/>
          <c:showSerName val="0"/>
          <c:showPercent val="0"/>
          <c:showBubbleSize val="0"/>
        </c:dLbls>
        <c:axId val="-2126175960"/>
        <c:axId val="2046004104"/>
      </c:scatterChart>
      <c:valAx>
        <c:axId val="-2126175960"/>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Width (m)</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6004104"/>
        <c:crosses val="autoZero"/>
        <c:crossBetween val="midCat"/>
      </c:valAx>
      <c:valAx>
        <c:axId val="2046004104"/>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Water Depth (m)</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6175960"/>
        <c:crosses val="autoZero"/>
        <c:crossBetween val="midCat"/>
        <c:maj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791423155438903"/>
          <c:y val="0.0354972921220737"/>
          <c:w val="0.888450277048702"/>
          <c:h val="0.865802390380341"/>
        </c:manualLayout>
      </c:layout>
      <c:scatterChart>
        <c:scatterStyle val="lineMarker"/>
        <c:varyColors val="0"/>
        <c:ser>
          <c:idx val="0"/>
          <c:order val="0"/>
          <c:spPr>
            <a:ln w="12700">
              <a:solidFill>
                <a:srgbClr val="FF0B5B"/>
              </a:solidFill>
            </a:ln>
          </c:spPr>
          <c:marker>
            <c:spPr>
              <a:solidFill>
                <a:srgbClr val="FF0B5B"/>
              </a:solidFill>
              <a:ln>
                <a:solidFill>
                  <a:srgbClr val="FF0B5B"/>
                </a:solidFill>
              </a:ln>
            </c:spPr>
          </c:marker>
          <c:xVal>
            <c:numRef>
              <c:f>'Lyell Fork'!$B$89:$B$106</c:f>
              <c:numCache>
                <c:formatCode>General</c:formatCode>
                <c:ptCount val="18"/>
                <c:pt idx="0">
                  <c:v>0.0</c:v>
                </c:pt>
                <c:pt idx="1">
                  <c:v>0.4572</c:v>
                </c:pt>
                <c:pt idx="2">
                  <c:v>2.80416</c:v>
                </c:pt>
                <c:pt idx="3">
                  <c:v>3.2004</c:v>
                </c:pt>
                <c:pt idx="4">
                  <c:v>3.2766</c:v>
                </c:pt>
                <c:pt idx="5">
                  <c:v>7.07136</c:v>
                </c:pt>
                <c:pt idx="6">
                  <c:v>9.81456</c:v>
                </c:pt>
                <c:pt idx="7">
                  <c:v>12.10056</c:v>
                </c:pt>
                <c:pt idx="8">
                  <c:v>13.4112</c:v>
                </c:pt>
                <c:pt idx="9">
                  <c:v>14.99616</c:v>
                </c:pt>
                <c:pt idx="10">
                  <c:v>15.60576</c:v>
                </c:pt>
                <c:pt idx="11">
                  <c:v>15.66672</c:v>
                </c:pt>
                <c:pt idx="12">
                  <c:v>17.73936</c:v>
                </c:pt>
                <c:pt idx="13">
                  <c:v>18.34896000000001</c:v>
                </c:pt>
                <c:pt idx="14">
                  <c:v>18.40992</c:v>
                </c:pt>
                <c:pt idx="15">
                  <c:v>19.56816</c:v>
                </c:pt>
                <c:pt idx="16">
                  <c:v>20.78736</c:v>
                </c:pt>
                <c:pt idx="17">
                  <c:v>21.09216</c:v>
                </c:pt>
              </c:numCache>
            </c:numRef>
          </c:xVal>
          <c:yVal>
            <c:numRef>
              <c:f>'Lyell Fork'!$D$89:$D$106</c:f>
              <c:numCache>
                <c:formatCode>General</c:formatCode>
                <c:ptCount val="18"/>
                <c:pt idx="0">
                  <c:v>2.685288000000001</c:v>
                </c:pt>
                <c:pt idx="1">
                  <c:v>2.093976000000001</c:v>
                </c:pt>
                <c:pt idx="2">
                  <c:v>1.734312000000004</c:v>
                </c:pt>
                <c:pt idx="3">
                  <c:v>1.551432000000001</c:v>
                </c:pt>
                <c:pt idx="4">
                  <c:v>1.307592000000002</c:v>
                </c:pt>
                <c:pt idx="5">
                  <c:v>0.579120000000002</c:v>
                </c:pt>
                <c:pt idx="6">
                  <c:v>0.448056</c:v>
                </c:pt>
                <c:pt idx="7">
                  <c:v>0.371856</c:v>
                </c:pt>
                <c:pt idx="8">
                  <c:v>0.192024000000003</c:v>
                </c:pt>
                <c:pt idx="9">
                  <c:v>0.118872</c:v>
                </c:pt>
                <c:pt idx="10">
                  <c:v>0.0</c:v>
                </c:pt>
                <c:pt idx="11">
                  <c:v>0.9144</c:v>
                </c:pt>
                <c:pt idx="12">
                  <c:v>2.157984000000004</c:v>
                </c:pt>
                <c:pt idx="13">
                  <c:v>1.911096000000003</c:v>
                </c:pt>
                <c:pt idx="14">
                  <c:v>2.551176000000002</c:v>
                </c:pt>
                <c:pt idx="15">
                  <c:v>1.188720000000002</c:v>
                </c:pt>
                <c:pt idx="16">
                  <c:v>1.993392000000002</c:v>
                </c:pt>
                <c:pt idx="17">
                  <c:v>2.880360000000001</c:v>
                </c:pt>
              </c:numCache>
            </c:numRef>
          </c:yVal>
          <c:smooth val="0"/>
        </c:ser>
        <c:dLbls>
          <c:showLegendKey val="0"/>
          <c:showVal val="0"/>
          <c:showCatName val="0"/>
          <c:showSerName val="0"/>
          <c:showPercent val="0"/>
          <c:showBubbleSize val="0"/>
        </c:dLbls>
        <c:axId val="-2127005128"/>
        <c:axId val="-2126997720"/>
      </c:scatterChart>
      <c:valAx>
        <c:axId val="-2127005128"/>
        <c:scaling>
          <c:orientation val="minMax"/>
        </c:scaling>
        <c:delete val="0"/>
        <c:axPos val="b"/>
        <c:title>
          <c:tx>
            <c:rich>
              <a:bodyPr/>
              <a:lstStyle/>
              <a:p>
                <a:pPr>
                  <a:defRPr sz="1400"/>
                </a:pPr>
                <a:r>
                  <a:rPr lang="en-US" sz="1400" dirty="0" smtClean="0"/>
                  <a:t>Station</a:t>
                </a:r>
                <a:r>
                  <a:rPr lang="en-US" sz="1400" baseline="0" dirty="0" smtClean="0"/>
                  <a:t> (m)</a:t>
                </a:r>
              </a:p>
            </c:rich>
          </c:tx>
          <c:layout/>
          <c:overlay val="0"/>
        </c:title>
        <c:numFmt formatCode="General" sourceLinked="1"/>
        <c:majorTickMark val="out"/>
        <c:minorTickMark val="none"/>
        <c:tickLblPos val="nextTo"/>
        <c:crossAx val="-2126997720"/>
        <c:crosses val="autoZero"/>
        <c:crossBetween val="midCat"/>
        <c:majorUnit val="2.0"/>
      </c:valAx>
      <c:valAx>
        <c:axId val="-2126997720"/>
        <c:scaling>
          <c:orientation val="minMax"/>
        </c:scaling>
        <c:delete val="0"/>
        <c:axPos val="l"/>
        <c:title>
          <c:tx>
            <c:rich>
              <a:bodyPr rot="-5400000" vert="horz"/>
              <a:lstStyle/>
              <a:p>
                <a:pPr>
                  <a:defRPr sz="1400"/>
                </a:pPr>
                <a:r>
                  <a:rPr lang="en-US" sz="1400" dirty="0" smtClean="0"/>
                  <a:t>Elevation</a:t>
                </a:r>
                <a:r>
                  <a:rPr lang="en-US" sz="1400" baseline="0" dirty="0" smtClean="0"/>
                  <a:t> (m)</a:t>
                </a:r>
              </a:p>
            </c:rich>
          </c:tx>
          <c:layout/>
          <c:overlay val="0"/>
        </c:title>
        <c:numFmt formatCode="General" sourceLinked="1"/>
        <c:majorTickMark val="out"/>
        <c:minorTickMark val="none"/>
        <c:tickLblPos val="nextTo"/>
        <c:crossAx val="-2127005128"/>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02391367745698"/>
          <c:y val="0.0403867413537104"/>
          <c:w val="0.890946048410615"/>
          <c:h val="0.852080741103931"/>
        </c:manualLayout>
      </c:layout>
      <c:scatterChart>
        <c:scatterStyle val="lineMarker"/>
        <c:varyColors val="0"/>
        <c:ser>
          <c:idx val="0"/>
          <c:order val="0"/>
          <c:spPr>
            <a:ln w="19050" cap="rnd">
              <a:solidFill>
                <a:srgbClr val="FF0B5B"/>
              </a:solidFill>
              <a:round/>
            </a:ln>
            <a:effectLst/>
          </c:spPr>
          <c:marker>
            <c:symbol val="square"/>
            <c:size val="5"/>
            <c:spPr>
              <a:solidFill>
                <a:srgbClr val="FF0B5B"/>
              </a:solidFill>
              <a:ln w="9525">
                <a:solidFill>
                  <a:srgbClr val="C00000"/>
                </a:solidFill>
              </a:ln>
              <a:effectLst/>
            </c:spPr>
          </c:marker>
          <c:xVal>
            <c:numRef>
              <c:f>DanaTML_all!$B$6:$B$20</c:f>
              <c:numCache>
                <c:formatCode>General</c:formatCode>
                <c:ptCount val="15"/>
                <c:pt idx="0">
                  <c:v>0.67056</c:v>
                </c:pt>
                <c:pt idx="1">
                  <c:v>1.6764</c:v>
                </c:pt>
                <c:pt idx="2">
                  <c:v>4.267199999999995</c:v>
                </c:pt>
                <c:pt idx="3">
                  <c:v>6.7056</c:v>
                </c:pt>
                <c:pt idx="4">
                  <c:v>10.0584</c:v>
                </c:pt>
                <c:pt idx="5">
                  <c:v>10.3632</c:v>
                </c:pt>
                <c:pt idx="6">
                  <c:v>10.91184</c:v>
                </c:pt>
                <c:pt idx="7">
                  <c:v>11.7348</c:v>
                </c:pt>
                <c:pt idx="8">
                  <c:v>11.7348</c:v>
                </c:pt>
                <c:pt idx="9">
                  <c:v>11.97864</c:v>
                </c:pt>
                <c:pt idx="10">
                  <c:v>12.71016</c:v>
                </c:pt>
                <c:pt idx="11">
                  <c:v>12.8016</c:v>
                </c:pt>
                <c:pt idx="12">
                  <c:v>14.0208</c:v>
                </c:pt>
                <c:pt idx="13">
                  <c:v>19.2024</c:v>
                </c:pt>
                <c:pt idx="14">
                  <c:v>21.9456</c:v>
                </c:pt>
              </c:numCache>
            </c:numRef>
          </c:xVal>
          <c:yVal>
            <c:numRef>
              <c:f>DanaTML_all!$D$6:$D$20</c:f>
              <c:numCache>
                <c:formatCode>General</c:formatCode>
                <c:ptCount val="15"/>
                <c:pt idx="0">
                  <c:v>1.834895999999999</c:v>
                </c:pt>
                <c:pt idx="1">
                  <c:v>1.048511999999999</c:v>
                </c:pt>
                <c:pt idx="2">
                  <c:v>0.871728</c:v>
                </c:pt>
                <c:pt idx="3">
                  <c:v>0.630935999999998</c:v>
                </c:pt>
                <c:pt idx="4">
                  <c:v>0.310895999999999</c:v>
                </c:pt>
                <c:pt idx="5">
                  <c:v>0.0426720000000002</c:v>
                </c:pt>
                <c:pt idx="6">
                  <c:v>0.0335279999999998</c:v>
                </c:pt>
                <c:pt idx="7">
                  <c:v>0.0</c:v>
                </c:pt>
                <c:pt idx="8">
                  <c:v>0.179832000000001</c:v>
                </c:pt>
                <c:pt idx="9">
                  <c:v>0.106679999999998</c:v>
                </c:pt>
                <c:pt idx="10">
                  <c:v>0.496823999999999</c:v>
                </c:pt>
                <c:pt idx="11">
                  <c:v>0.941832000000001</c:v>
                </c:pt>
                <c:pt idx="12">
                  <c:v>1.377695999999999</c:v>
                </c:pt>
                <c:pt idx="13">
                  <c:v>1.499616</c:v>
                </c:pt>
                <c:pt idx="14">
                  <c:v>1.530096</c:v>
                </c:pt>
              </c:numCache>
            </c:numRef>
          </c:yVal>
          <c:smooth val="0"/>
        </c:ser>
        <c:dLbls>
          <c:showLegendKey val="0"/>
          <c:showVal val="0"/>
          <c:showCatName val="0"/>
          <c:showSerName val="0"/>
          <c:showPercent val="0"/>
          <c:showBubbleSize val="0"/>
        </c:dLbls>
        <c:axId val="2064260584"/>
        <c:axId val="2064299592"/>
      </c:scatterChart>
      <c:valAx>
        <c:axId val="2064260584"/>
        <c:scaling>
          <c:orientation val="minMax"/>
        </c:scaling>
        <c:delete val="0"/>
        <c:axPos val="b"/>
        <c:title>
          <c:tx>
            <c:rich>
              <a:bodyPr/>
              <a:lstStyle/>
              <a:p>
                <a:pPr>
                  <a:defRPr sz="1400"/>
                </a:pPr>
                <a:r>
                  <a:rPr lang="en-US" sz="1400"/>
                  <a:t>Station (m)</a:t>
                </a:r>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0" vert="horz"/>
          <a:lstStyle/>
          <a:p>
            <a:pPr>
              <a:defRPr sz="900" b="0" i="0" u="none" strike="noStrike" baseline="0">
                <a:solidFill>
                  <a:srgbClr val="333333"/>
                </a:solidFill>
                <a:latin typeface="Calibri"/>
                <a:ea typeface="Calibri"/>
                <a:cs typeface="Calibri"/>
              </a:defRPr>
            </a:pPr>
            <a:endParaRPr lang="en-US"/>
          </a:p>
        </c:txPr>
        <c:crossAx val="2064299592"/>
        <c:crosses val="autoZero"/>
        <c:crossBetween val="midCat"/>
      </c:valAx>
      <c:valAx>
        <c:axId val="2064299592"/>
        <c:scaling>
          <c:orientation val="minMax"/>
        </c:scaling>
        <c:delete val="0"/>
        <c:axPos val="l"/>
        <c:title>
          <c:tx>
            <c:rich>
              <a:bodyPr/>
              <a:lstStyle/>
              <a:p>
                <a:pPr>
                  <a:defRPr sz="1400"/>
                </a:pPr>
                <a:r>
                  <a:rPr lang="en-US" sz="1400"/>
                  <a:t>Elevation (m)</a:t>
                </a:r>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4260584"/>
        <c:crosses val="autoZero"/>
        <c:crossBetween val="midCat"/>
      </c:valAx>
      <c:spPr>
        <a:noFill/>
        <a:ln w="25400">
          <a:noFill/>
        </a:ln>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14018610236958"/>
          <c:y val="0.0399903130122238"/>
          <c:w val="0.889443183008532"/>
          <c:h val="0.842208014894603"/>
        </c:manualLayout>
      </c:layout>
      <c:scatterChart>
        <c:scatterStyle val="lineMarker"/>
        <c:varyColors val="0"/>
        <c:ser>
          <c:idx val="0"/>
          <c:order val="0"/>
          <c:tx>
            <c:strRef>
              <c:f>Sheet1!$N$38</c:f>
              <c:strCache>
                <c:ptCount val="1"/>
                <c:pt idx="0">
                  <c:v>Elevation (m)</c:v>
                </c:pt>
              </c:strCache>
            </c:strRef>
          </c:tx>
          <c:spPr>
            <a:ln w="19050" cap="rnd">
              <a:solidFill>
                <a:srgbClr val="FF0B5B"/>
              </a:solidFill>
              <a:round/>
            </a:ln>
            <a:effectLst/>
          </c:spPr>
          <c:marker>
            <c:symbol val="square"/>
            <c:size val="5"/>
            <c:spPr>
              <a:solidFill>
                <a:srgbClr val="FF0B5B"/>
              </a:solidFill>
              <a:ln w="9525">
                <a:solidFill>
                  <a:srgbClr val="FF0B5B"/>
                </a:solidFill>
              </a:ln>
              <a:effectLst/>
            </c:spPr>
          </c:marker>
          <c:xVal>
            <c:numRef>
              <c:f>Sheet1!$M$39:$M$56</c:f>
              <c:numCache>
                <c:formatCode>General</c:formatCode>
                <c:ptCount val="18"/>
                <c:pt idx="0">
                  <c:v>0.0</c:v>
                </c:pt>
                <c:pt idx="1">
                  <c:v>1.299810755437293</c:v>
                </c:pt>
                <c:pt idx="2">
                  <c:v>2.594188312080882</c:v>
                </c:pt>
                <c:pt idx="3">
                  <c:v>3.586267697300172</c:v>
                </c:pt>
                <c:pt idx="4">
                  <c:v>4.28145886356117</c:v>
                </c:pt>
                <c:pt idx="5">
                  <c:v>4.816802673362648</c:v>
                </c:pt>
                <c:pt idx="6">
                  <c:v>5.027701761011027</c:v>
                </c:pt>
                <c:pt idx="7">
                  <c:v>6.424255442725681</c:v>
                </c:pt>
                <c:pt idx="8">
                  <c:v>7.795823560931207</c:v>
                </c:pt>
                <c:pt idx="9">
                  <c:v>8.25493621957205</c:v>
                </c:pt>
                <c:pt idx="10">
                  <c:v>10.60295076855807</c:v>
                </c:pt>
                <c:pt idx="11">
                  <c:v>11.35009400848862</c:v>
                </c:pt>
                <c:pt idx="12">
                  <c:v>11.40024267258994</c:v>
                </c:pt>
                <c:pt idx="13">
                  <c:v>12.11712573141925</c:v>
                </c:pt>
                <c:pt idx="14">
                  <c:v>12.21853182624422</c:v>
                </c:pt>
                <c:pt idx="15">
                  <c:v>13.06501105955797</c:v>
                </c:pt>
                <c:pt idx="16">
                  <c:v>13.10014202175832</c:v>
                </c:pt>
                <c:pt idx="17">
                  <c:v>13.99135736748855</c:v>
                </c:pt>
              </c:numCache>
            </c:numRef>
          </c:xVal>
          <c:yVal>
            <c:numRef>
              <c:f>Sheet1!$N$39:$N$56</c:f>
              <c:numCache>
                <c:formatCode>General</c:formatCode>
                <c:ptCount val="18"/>
                <c:pt idx="0">
                  <c:v>1.021000000000185</c:v>
                </c:pt>
                <c:pt idx="1">
                  <c:v>0.294000000000324</c:v>
                </c:pt>
                <c:pt idx="2">
                  <c:v>0.174000000000433</c:v>
                </c:pt>
                <c:pt idx="3">
                  <c:v>0.0840000000002874</c:v>
                </c:pt>
                <c:pt idx="4">
                  <c:v>0.0</c:v>
                </c:pt>
                <c:pt idx="5">
                  <c:v>0.0920000000000982</c:v>
                </c:pt>
                <c:pt idx="6">
                  <c:v>0.0170000000002801</c:v>
                </c:pt>
                <c:pt idx="7">
                  <c:v>0.0940000000000509</c:v>
                </c:pt>
                <c:pt idx="8">
                  <c:v>0.298000000000229</c:v>
                </c:pt>
                <c:pt idx="9">
                  <c:v>0.260000000000218</c:v>
                </c:pt>
                <c:pt idx="10">
                  <c:v>0.309000000000196</c:v>
                </c:pt>
                <c:pt idx="11">
                  <c:v>0.364000000000033</c:v>
                </c:pt>
                <c:pt idx="12">
                  <c:v>0.32300000000032</c:v>
                </c:pt>
                <c:pt idx="13">
                  <c:v>0.286000000000058</c:v>
                </c:pt>
                <c:pt idx="14">
                  <c:v>0.33600000000024</c:v>
                </c:pt>
                <c:pt idx="15">
                  <c:v>0.393000000000029</c:v>
                </c:pt>
                <c:pt idx="16">
                  <c:v>0.426000000000386</c:v>
                </c:pt>
                <c:pt idx="17">
                  <c:v>0.887000000000171</c:v>
                </c:pt>
              </c:numCache>
            </c:numRef>
          </c:yVal>
          <c:smooth val="0"/>
        </c:ser>
        <c:dLbls>
          <c:showLegendKey val="0"/>
          <c:showVal val="0"/>
          <c:showCatName val="0"/>
          <c:showSerName val="0"/>
          <c:showPercent val="0"/>
          <c:showBubbleSize val="0"/>
        </c:dLbls>
        <c:axId val="2064298008"/>
        <c:axId val="-2136589880"/>
      </c:scatterChart>
      <c:valAx>
        <c:axId val="2064298008"/>
        <c:scaling>
          <c:orientation val="minMax"/>
          <c:max val="14.0"/>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smtClean="0"/>
                  <a:t>Station (m)</a:t>
                </a:r>
                <a:endParaRPr lang="en-US" sz="1400" dirty="0"/>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6589880"/>
        <c:crosses val="autoZero"/>
        <c:crossBetween val="midCat"/>
      </c:valAx>
      <c:valAx>
        <c:axId val="-2136589880"/>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smtClean="0"/>
                  <a:t>Elevation (m)</a:t>
                </a:r>
                <a:endParaRPr lang="en-US" sz="1400" dirty="0"/>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42980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26882166045033"/>
          <c:y val="0.0187076283334648"/>
          <c:w val="0.881929978050989"/>
          <c:h val="0.832161900491516"/>
        </c:manualLayout>
      </c:layout>
      <c:scatterChart>
        <c:scatterStyle val="smoothMarker"/>
        <c:varyColors val="0"/>
        <c:ser>
          <c:idx val="3"/>
          <c:order val="0"/>
          <c:tx>
            <c:v>Tuolumne Bridge x-section</c:v>
          </c:tx>
          <c:spPr>
            <a:ln w="12700">
              <a:solidFill>
                <a:srgbClr val="FF0B5B"/>
              </a:solidFill>
              <a:prstDash val="solid"/>
            </a:ln>
          </c:spPr>
          <c:marker>
            <c:symbol val="square"/>
            <c:size val="5"/>
            <c:spPr>
              <a:solidFill>
                <a:srgbClr val="FF0B5B"/>
              </a:solidFill>
              <a:ln>
                <a:solidFill>
                  <a:srgbClr val="FF0B5B"/>
                </a:solidFill>
                <a:prstDash val="solid"/>
              </a:ln>
            </c:spPr>
          </c:marker>
          <c:xVal>
            <c:numRef>
              <c:f>'[Budd_culvert_site_surveys (1).xls]TM120'!$B$8:$B$35</c:f>
              <c:numCache>
                <c:formatCode>General</c:formatCode>
                <c:ptCount val="28"/>
                <c:pt idx="0">
                  <c:v>0.6096</c:v>
                </c:pt>
                <c:pt idx="1">
                  <c:v>4.267199999999995</c:v>
                </c:pt>
                <c:pt idx="2">
                  <c:v>6.096</c:v>
                </c:pt>
                <c:pt idx="3">
                  <c:v>10.0584</c:v>
                </c:pt>
                <c:pt idx="4">
                  <c:v>13.4112</c:v>
                </c:pt>
                <c:pt idx="5">
                  <c:v>16.15440000000001</c:v>
                </c:pt>
                <c:pt idx="6">
                  <c:v>17.0688</c:v>
                </c:pt>
                <c:pt idx="7">
                  <c:v>18.288</c:v>
                </c:pt>
                <c:pt idx="8">
                  <c:v>20.7264</c:v>
                </c:pt>
                <c:pt idx="10">
                  <c:v>21.9456</c:v>
                </c:pt>
                <c:pt idx="11">
                  <c:v>22.5552</c:v>
                </c:pt>
                <c:pt idx="12">
                  <c:v>22.86</c:v>
                </c:pt>
                <c:pt idx="13">
                  <c:v>23.7744</c:v>
                </c:pt>
                <c:pt idx="14">
                  <c:v>26.0604</c:v>
                </c:pt>
                <c:pt idx="15">
                  <c:v>26.51760000000001</c:v>
                </c:pt>
                <c:pt idx="16">
                  <c:v>26.51760000000001</c:v>
                </c:pt>
                <c:pt idx="17">
                  <c:v>27.432</c:v>
                </c:pt>
                <c:pt idx="18">
                  <c:v>27.8892</c:v>
                </c:pt>
                <c:pt idx="19">
                  <c:v>29.8704</c:v>
                </c:pt>
                <c:pt idx="20">
                  <c:v>32.004</c:v>
                </c:pt>
                <c:pt idx="21">
                  <c:v>32.91840000000001</c:v>
                </c:pt>
                <c:pt idx="22">
                  <c:v>33.528</c:v>
                </c:pt>
                <c:pt idx="23">
                  <c:v>34.13760000000001</c:v>
                </c:pt>
                <c:pt idx="24">
                  <c:v>35.052</c:v>
                </c:pt>
                <c:pt idx="25">
                  <c:v>37.1856</c:v>
                </c:pt>
                <c:pt idx="26">
                  <c:v>39.9288</c:v>
                </c:pt>
                <c:pt idx="27">
                  <c:v>45.11040000000001</c:v>
                </c:pt>
              </c:numCache>
            </c:numRef>
          </c:xVal>
          <c:yVal>
            <c:numRef>
              <c:f>'[Budd_culvert_site_surveys (1).xls]TM120'!$D$8:$D$35</c:f>
              <c:numCache>
                <c:formatCode>General</c:formatCode>
                <c:ptCount val="28"/>
                <c:pt idx="0">
                  <c:v>3.819144</c:v>
                </c:pt>
                <c:pt idx="1">
                  <c:v>2.215895999999999</c:v>
                </c:pt>
                <c:pt idx="2">
                  <c:v>2.206751999999998</c:v>
                </c:pt>
                <c:pt idx="3">
                  <c:v>1.487423999999998</c:v>
                </c:pt>
                <c:pt idx="4">
                  <c:v>1.743456</c:v>
                </c:pt>
                <c:pt idx="5">
                  <c:v>1.639823999999998</c:v>
                </c:pt>
                <c:pt idx="6">
                  <c:v>1.331975999999997</c:v>
                </c:pt>
                <c:pt idx="7">
                  <c:v>1.042416000000001</c:v>
                </c:pt>
                <c:pt idx="8">
                  <c:v>0.762</c:v>
                </c:pt>
                <c:pt idx="10">
                  <c:v>0.496823999999999</c:v>
                </c:pt>
                <c:pt idx="11">
                  <c:v>1.045463999999997</c:v>
                </c:pt>
                <c:pt idx="12">
                  <c:v>0.426719999999998</c:v>
                </c:pt>
                <c:pt idx="13">
                  <c:v>0.225551999999998</c:v>
                </c:pt>
                <c:pt idx="14">
                  <c:v>0.262128</c:v>
                </c:pt>
                <c:pt idx="15">
                  <c:v>0.313944</c:v>
                </c:pt>
                <c:pt idx="16">
                  <c:v>0.0</c:v>
                </c:pt>
                <c:pt idx="17">
                  <c:v>0.0426720000000002</c:v>
                </c:pt>
                <c:pt idx="18">
                  <c:v>0.786383999999999</c:v>
                </c:pt>
                <c:pt idx="19">
                  <c:v>0.621791999999998</c:v>
                </c:pt>
                <c:pt idx="20">
                  <c:v>0.359663999999998</c:v>
                </c:pt>
                <c:pt idx="21">
                  <c:v>0.414528</c:v>
                </c:pt>
                <c:pt idx="22">
                  <c:v>0.0701039999999969</c:v>
                </c:pt>
                <c:pt idx="23">
                  <c:v>0.423672</c:v>
                </c:pt>
                <c:pt idx="24">
                  <c:v>0.0853440000000003</c:v>
                </c:pt>
                <c:pt idx="25">
                  <c:v>0.941831999999997</c:v>
                </c:pt>
                <c:pt idx="26">
                  <c:v>2.487168</c:v>
                </c:pt>
                <c:pt idx="27">
                  <c:v>3.172967999999999</c:v>
                </c:pt>
              </c:numCache>
            </c:numRef>
          </c:yVal>
          <c:smooth val="1"/>
        </c:ser>
        <c:dLbls>
          <c:showLegendKey val="0"/>
          <c:showVal val="0"/>
          <c:showCatName val="0"/>
          <c:showSerName val="0"/>
          <c:showPercent val="0"/>
          <c:showBubbleSize val="0"/>
        </c:dLbls>
        <c:axId val="2064201976"/>
        <c:axId val="2064235048"/>
      </c:scatterChart>
      <c:valAx>
        <c:axId val="2064201976"/>
        <c:scaling>
          <c:orientation val="minMax"/>
        </c:scaling>
        <c:delete val="0"/>
        <c:axPos val="b"/>
        <c:title>
          <c:tx>
            <c:rich>
              <a:bodyPr/>
              <a:lstStyle/>
              <a:p>
                <a:pPr>
                  <a:defRPr sz="1400" b="1" i="0" u="none" strike="noStrike" baseline="0">
                    <a:solidFill>
                      <a:srgbClr val="000000"/>
                    </a:solidFill>
                    <a:latin typeface="Arial"/>
                    <a:ea typeface="Arial"/>
                    <a:cs typeface="Arial"/>
                  </a:defRPr>
                </a:pPr>
                <a:r>
                  <a:rPr lang="en-US" sz="1400"/>
                  <a:t>Station (m)</a:t>
                </a:r>
              </a:p>
            </c:rich>
          </c:tx>
          <c:layout>
            <c:manualLayout>
              <c:xMode val="edge"/>
              <c:yMode val="edge"/>
              <c:x val="0.491790456017559"/>
              <c:y val="0.913237809910864"/>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064235048"/>
        <c:crosses val="autoZero"/>
        <c:crossBetween val="midCat"/>
      </c:valAx>
      <c:valAx>
        <c:axId val="2064235048"/>
        <c:scaling>
          <c:orientation val="minMax"/>
          <c:min val="0.0"/>
        </c:scaling>
        <c:delete val="0"/>
        <c:axPos val="l"/>
        <c:title>
          <c:tx>
            <c:rich>
              <a:bodyPr/>
              <a:lstStyle/>
              <a:p>
                <a:pPr>
                  <a:defRPr sz="1400" b="1" i="0" u="none" strike="noStrike" baseline="0">
                    <a:solidFill>
                      <a:srgbClr val="000000"/>
                    </a:solidFill>
                    <a:latin typeface="Arial"/>
                    <a:ea typeface="Arial"/>
                    <a:cs typeface="Arial"/>
                  </a:defRPr>
                </a:pPr>
                <a:r>
                  <a:rPr lang="en-US" sz="1400"/>
                  <a:t>Elevation (m)</a:t>
                </a:r>
              </a:p>
            </c:rich>
          </c:tx>
          <c:layout>
            <c:manualLayout>
              <c:xMode val="edge"/>
              <c:yMode val="edge"/>
              <c:x val="0.00391981704041381"/>
              <c:y val="0.401889744197557"/>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2064201976"/>
        <c:crosses val="autoZero"/>
        <c:crossBetween val="midCat"/>
        <c:majorUnit val="0.4"/>
      </c:valAx>
      <c:spPr>
        <a:solidFill>
          <a:srgbClr val="FFFFFF"/>
        </a:solidFill>
        <a:ln w="25400">
          <a:noFill/>
        </a:ln>
      </c:spPr>
    </c:plotArea>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78445610965296"/>
          <c:y val="0.0180721321820017"/>
          <c:w val="0.850729512977544"/>
          <c:h val="0.878438775539371"/>
        </c:manualLayout>
      </c:layout>
      <c:scatterChart>
        <c:scatterStyle val="lineMarker"/>
        <c:varyColors val="0"/>
        <c:ser>
          <c:idx val="1"/>
          <c:order val="0"/>
          <c:tx>
            <c:v>corrected</c:v>
          </c:tx>
          <c:spPr>
            <a:ln w="12700">
              <a:solidFill>
                <a:srgbClr val="F20884"/>
              </a:solidFill>
              <a:prstDash val="solid"/>
            </a:ln>
          </c:spPr>
          <c:marker>
            <c:symbol val="square"/>
            <c:size val="5"/>
            <c:spPr>
              <a:solidFill>
                <a:srgbClr val="F20884"/>
              </a:solidFill>
              <a:ln>
                <a:solidFill>
                  <a:srgbClr val="F20884"/>
                </a:solidFill>
                <a:prstDash val="solid"/>
              </a:ln>
            </c:spPr>
          </c:marker>
          <c:xVal>
            <c:numRef>
              <c:f>data!$B$2:$B$140</c:f>
              <c:numCache>
                <c:formatCode>0.0000</c:formatCode>
                <c:ptCount val="139"/>
                <c:pt idx="0">
                  <c:v>0.0</c:v>
                </c:pt>
                <c:pt idx="1">
                  <c:v>0.0</c:v>
                </c:pt>
                <c:pt idx="2">
                  <c:v>0.0</c:v>
                </c:pt>
                <c:pt idx="3">
                  <c:v>0.0</c:v>
                </c:pt>
                <c:pt idx="4">
                  <c:v>0.0109628851439</c:v>
                </c:pt>
                <c:pt idx="5">
                  <c:v>0.217986627933</c:v>
                </c:pt>
                <c:pt idx="6">
                  <c:v>0.606940322296</c:v>
                </c:pt>
                <c:pt idx="7">
                  <c:v>0.813964065085</c:v>
                </c:pt>
                <c:pt idx="8">
                  <c:v>1.02098780638</c:v>
                </c:pt>
                <c:pt idx="9">
                  <c:v>1.20291776077</c:v>
                </c:pt>
                <c:pt idx="10">
                  <c:v>1.409941502239999</c:v>
                </c:pt>
                <c:pt idx="11">
                  <c:v>1.61696524353</c:v>
                </c:pt>
                <c:pt idx="12">
                  <c:v>2.00591894071</c:v>
                </c:pt>
                <c:pt idx="13">
                  <c:v>2.212942680679999</c:v>
                </c:pt>
                <c:pt idx="14">
                  <c:v>2.419966421979999</c:v>
                </c:pt>
                <c:pt idx="15">
                  <c:v>2.80892011915</c:v>
                </c:pt>
                <c:pt idx="16">
                  <c:v>3.01594385913</c:v>
                </c:pt>
                <c:pt idx="17">
                  <c:v>3.4048975563</c:v>
                </c:pt>
                <c:pt idx="18">
                  <c:v>3.6119212976</c:v>
                </c:pt>
                <c:pt idx="19">
                  <c:v>3.818945039819996</c:v>
                </c:pt>
                <c:pt idx="20">
                  <c:v>4.20789873475</c:v>
                </c:pt>
                <c:pt idx="21">
                  <c:v>4.414922478289995</c:v>
                </c:pt>
                <c:pt idx="22">
                  <c:v>4.621946218259991</c:v>
                </c:pt>
                <c:pt idx="23">
                  <c:v>4.803876173249995</c:v>
                </c:pt>
                <c:pt idx="24">
                  <c:v>5.01089991544</c:v>
                </c:pt>
                <c:pt idx="25">
                  <c:v>5.217923656729994</c:v>
                </c:pt>
                <c:pt idx="26">
                  <c:v>5.606877353939995</c:v>
                </c:pt>
                <c:pt idx="27">
                  <c:v>5.81390109388</c:v>
                </c:pt>
                <c:pt idx="28">
                  <c:v>6.020924836669987</c:v>
                </c:pt>
                <c:pt idx="29">
                  <c:v>6.2028547911</c:v>
                </c:pt>
                <c:pt idx="30">
                  <c:v>6.40987853239</c:v>
                </c:pt>
                <c:pt idx="31">
                  <c:v>6.616902273819994</c:v>
                </c:pt>
                <c:pt idx="32">
                  <c:v>7.005855969539991</c:v>
                </c:pt>
                <c:pt idx="33">
                  <c:v>7.21287971233</c:v>
                </c:pt>
                <c:pt idx="34">
                  <c:v>7.41990345227</c:v>
                </c:pt>
                <c:pt idx="35">
                  <c:v>7.808857149479995</c:v>
                </c:pt>
                <c:pt idx="36">
                  <c:v>8.015880890770002</c:v>
                </c:pt>
                <c:pt idx="37">
                  <c:v>8.40483458663</c:v>
                </c:pt>
                <c:pt idx="38">
                  <c:v>8.611858327929997</c:v>
                </c:pt>
                <c:pt idx="39">
                  <c:v>8.81888206922</c:v>
                </c:pt>
                <c:pt idx="40">
                  <c:v>9.207835765079998</c:v>
                </c:pt>
                <c:pt idx="41">
                  <c:v>9.41485950637</c:v>
                </c:pt>
                <c:pt idx="42">
                  <c:v>9.621883249910001</c:v>
                </c:pt>
                <c:pt idx="43">
                  <c:v>9.803813203550003</c:v>
                </c:pt>
                <c:pt idx="44">
                  <c:v>10.0108369435</c:v>
                </c:pt>
                <c:pt idx="45">
                  <c:v>10.2178606871</c:v>
                </c:pt>
                <c:pt idx="46">
                  <c:v>10.606814382</c:v>
                </c:pt>
                <c:pt idx="47">
                  <c:v>10.8138381242</c:v>
                </c:pt>
                <c:pt idx="48">
                  <c:v>11.0208618655</c:v>
                </c:pt>
                <c:pt idx="49">
                  <c:v>11.2027918191</c:v>
                </c:pt>
                <c:pt idx="50">
                  <c:v>11.4098155627</c:v>
                </c:pt>
                <c:pt idx="51">
                  <c:v>11.6168393027</c:v>
                </c:pt>
                <c:pt idx="52">
                  <c:v>12.0057929998</c:v>
                </c:pt>
                <c:pt idx="53">
                  <c:v>12.2128167411</c:v>
                </c:pt>
                <c:pt idx="54">
                  <c:v>12.4198404811</c:v>
                </c:pt>
                <c:pt idx="55">
                  <c:v>12.8087941783</c:v>
                </c:pt>
                <c:pt idx="56">
                  <c:v>13.0158179196</c:v>
                </c:pt>
                <c:pt idx="57">
                  <c:v>13.4047716154</c:v>
                </c:pt>
                <c:pt idx="58">
                  <c:v>13.6117953567</c:v>
                </c:pt>
                <c:pt idx="59">
                  <c:v>13.8188190995</c:v>
                </c:pt>
                <c:pt idx="60">
                  <c:v>14.2077727939</c:v>
                </c:pt>
                <c:pt idx="61">
                  <c:v>14.4147965367</c:v>
                </c:pt>
                <c:pt idx="62">
                  <c:v>14.621820278</c:v>
                </c:pt>
                <c:pt idx="63">
                  <c:v>14.6912037775</c:v>
                </c:pt>
                <c:pt idx="64">
                  <c:v>16.9413903387</c:v>
                </c:pt>
                <c:pt idx="65">
                  <c:v>19.1496709055</c:v>
                </c:pt>
                <c:pt idx="66">
                  <c:v>20.1914950043</c:v>
                </c:pt>
                <c:pt idx="67">
                  <c:v>20.6002188467</c:v>
                </c:pt>
                <c:pt idx="68">
                  <c:v>22.7447121804</c:v>
                </c:pt>
                <c:pt idx="69">
                  <c:v>24.8048719513</c:v>
                </c:pt>
                <c:pt idx="70">
                  <c:v>25.8219937854</c:v>
                </c:pt>
                <c:pt idx="71">
                  <c:v>27.2078653911</c:v>
                </c:pt>
                <c:pt idx="72">
                  <c:v>28.2703796153</c:v>
                </c:pt>
                <c:pt idx="73">
                  <c:v>29.20462008579998</c:v>
                </c:pt>
                <c:pt idx="74">
                  <c:v>29.5648494999</c:v>
                </c:pt>
                <c:pt idx="75">
                  <c:v>31.26842697849995</c:v>
                </c:pt>
                <c:pt idx="76">
                  <c:v>33.1571460154</c:v>
                </c:pt>
                <c:pt idx="77">
                  <c:v>35.6346758378</c:v>
                </c:pt>
                <c:pt idx="78">
                  <c:v>36.02054701460001</c:v>
                </c:pt>
                <c:pt idx="79">
                  <c:v>36.4095007118</c:v>
                </c:pt>
                <c:pt idx="80">
                  <c:v>36.61652445179995</c:v>
                </c:pt>
                <c:pt idx="81">
                  <c:v>37.00547814900001</c:v>
                </c:pt>
                <c:pt idx="82">
                  <c:v>37.2125018902</c:v>
                </c:pt>
                <c:pt idx="83">
                  <c:v>37.41952563020001</c:v>
                </c:pt>
                <c:pt idx="84">
                  <c:v>37.8084793274</c:v>
                </c:pt>
                <c:pt idx="85">
                  <c:v>38.0155030687</c:v>
                </c:pt>
                <c:pt idx="86">
                  <c:v>38.2225268109</c:v>
                </c:pt>
                <c:pt idx="87">
                  <c:v>38.4044567646</c:v>
                </c:pt>
                <c:pt idx="88">
                  <c:v>38.61148050579995</c:v>
                </c:pt>
                <c:pt idx="89">
                  <c:v>38.8185042494</c:v>
                </c:pt>
                <c:pt idx="90">
                  <c:v>39.207457943</c:v>
                </c:pt>
                <c:pt idx="91">
                  <c:v>39.41448168649995</c:v>
                </c:pt>
                <c:pt idx="92">
                  <c:v>39.6215054278</c:v>
                </c:pt>
                <c:pt idx="93">
                  <c:v>39.8034353815</c:v>
                </c:pt>
                <c:pt idx="94">
                  <c:v>40.0104591237</c:v>
                </c:pt>
                <c:pt idx="95">
                  <c:v>40.217482865</c:v>
                </c:pt>
                <c:pt idx="96">
                  <c:v>40.6064365622</c:v>
                </c:pt>
                <c:pt idx="97">
                  <c:v>40.8134603021</c:v>
                </c:pt>
                <c:pt idx="98">
                  <c:v>41.0204840434</c:v>
                </c:pt>
                <c:pt idx="99">
                  <c:v>41.4094377406</c:v>
                </c:pt>
                <c:pt idx="100">
                  <c:v>41.61646148059999</c:v>
                </c:pt>
                <c:pt idx="101">
                  <c:v>42.0054151778</c:v>
                </c:pt>
                <c:pt idx="102">
                  <c:v>42.212438919</c:v>
                </c:pt>
                <c:pt idx="103">
                  <c:v>42.4194626605</c:v>
                </c:pt>
                <c:pt idx="104">
                  <c:v>42.80841635620001</c:v>
                </c:pt>
                <c:pt idx="105">
                  <c:v>43.015440099</c:v>
                </c:pt>
                <c:pt idx="106">
                  <c:v>43.222463839</c:v>
                </c:pt>
                <c:pt idx="107">
                  <c:v>43.4043937947</c:v>
                </c:pt>
                <c:pt idx="108">
                  <c:v>43.6114175362</c:v>
                </c:pt>
                <c:pt idx="109">
                  <c:v>43.81844127739995</c:v>
                </c:pt>
                <c:pt idx="110">
                  <c:v>44.2073949746</c:v>
                </c:pt>
                <c:pt idx="111">
                  <c:v>44.4144187146</c:v>
                </c:pt>
                <c:pt idx="112">
                  <c:v>44.6214424581</c:v>
                </c:pt>
                <c:pt idx="113">
                  <c:v>44.8033724118</c:v>
                </c:pt>
                <c:pt idx="114">
                  <c:v>45.0103961531</c:v>
                </c:pt>
                <c:pt idx="115">
                  <c:v>45.2174198953</c:v>
                </c:pt>
                <c:pt idx="116">
                  <c:v>45.6063735902</c:v>
                </c:pt>
                <c:pt idx="117">
                  <c:v>45.8133973338</c:v>
                </c:pt>
                <c:pt idx="118">
                  <c:v>46.02042107379999</c:v>
                </c:pt>
                <c:pt idx="119">
                  <c:v>46.4093747709</c:v>
                </c:pt>
                <c:pt idx="120">
                  <c:v>46.6163985122</c:v>
                </c:pt>
                <c:pt idx="121">
                  <c:v>47.0053522081</c:v>
                </c:pt>
                <c:pt idx="122">
                  <c:v>47.2123759494</c:v>
                </c:pt>
                <c:pt idx="123">
                  <c:v>47.4193996907</c:v>
                </c:pt>
                <c:pt idx="124">
                  <c:v>47.8083533865</c:v>
                </c:pt>
                <c:pt idx="125">
                  <c:v>48.0153771278</c:v>
                </c:pt>
                <c:pt idx="126">
                  <c:v>48.22240087060001</c:v>
                </c:pt>
                <c:pt idx="127">
                  <c:v>48.404330825</c:v>
                </c:pt>
                <c:pt idx="128">
                  <c:v>48.611354565</c:v>
                </c:pt>
                <c:pt idx="129">
                  <c:v>48.8183783078</c:v>
                </c:pt>
                <c:pt idx="130">
                  <c:v>49.2073320034</c:v>
                </c:pt>
                <c:pt idx="131">
                  <c:v>49.4143557449</c:v>
                </c:pt>
                <c:pt idx="132">
                  <c:v>49.62137948620001</c:v>
                </c:pt>
                <c:pt idx="133">
                  <c:v>49.8033094406</c:v>
                </c:pt>
                <c:pt idx="134">
                  <c:v>50.0103331834</c:v>
                </c:pt>
                <c:pt idx="135">
                  <c:v>50.2173569234</c:v>
                </c:pt>
                <c:pt idx="136">
                  <c:v>50.6063106205</c:v>
                </c:pt>
                <c:pt idx="137">
                  <c:v>50.8133343618</c:v>
                </c:pt>
                <c:pt idx="138">
                  <c:v>50.9206157636</c:v>
                </c:pt>
              </c:numCache>
            </c:numRef>
          </c:xVal>
          <c:yVal>
            <c:numRef>
              <c:f>data!$F$2:$F$140</c:f>
              <c:numCache>
                <c:formatCode>0.00</c:formatCode>
                <c:ptCount val="139"/>
                <c:pt idx="0">
                  <c:v>0.940000000000055</c:v>
                </c:pt>
                <c:pt idx="1">
                  <c:v>0.860000000000127</c:v>
                </c:pt>
                <c:pt idx="2">
                  <c:v>0.820000000000164</c:v>
                </c:pt>
                <c:pt idx="3">
                  <c:v>0.809999999999945</c:v>
                </c:pt>
                <c:pt idx="4">
                  <c:v>0.870000000000346</c:v>
                </c:pt>
                <c:pt idx="5">
                  <c:v>0.850000000000364</c:v>
                </c:pt>
                <c:pt idx="6">
                  <c:v>0.840000000000145</c:v>
                </c:pt>
                <c:pt idx="7">
                  <c:v>0.829999999999927</c:v>
                </c:pt>
                <c:pt idx="8">
                  <c:v>0.850000000000364</c:v>
                </c:pt>
                <c:pt idx="9">
                  <c:v>0.850000000000364</c:v>
                </c:pt>
                <c:pt idx="10">
                  <c:v>0.850000000000364</c:v>
                </c:pt>
                <c:pt idx="11">
                  <c:v>0.789999999999964</c:v>
                </c:pt>
                <c:pt idx="12">
                  <c:v>0.820000000000164</c:v>
                </c:pt>
                <c:pt idx="13">
                  <c:v>0.820000000000164</c:v>
                </c:pt>
                <c:pt idx="14">
                  <c:v>0.789999999999964</c:v>
                </c:pt>
                <c:pt idx="15">
                  <c:v>0.789999999999964</c:v>
                </c:pt>
                <c:pt idx="16">
                  <c:v>0.860000000000127</c:v>
                </c:pt>
                <c:pt idx="17">
                  <c:v>0.850000000000364</c:v>
                </c:pt>
                <c:pt idx="18">
                  <c:v>0.800000000000182</c:v>
                </c:pt>
                <c:pt idx="19">
                  <c:v>0.800000000000182</c:v>
                </c:pt>
                <c:pt idx="20">
                  <c:v>0.75</c:v>
                </c:pt>
                <c:pt idx="21">
                  <c:v>0.890000000000327</c:v>
                </c:pt>
                <c:pt idx="22">
                  <c:v>0.670000000000073</c:v>
                </c:pt>
                <c:pt idx="23">
                  <c:v>0.75</c:v>
                </c:pt>
                <c:pt idx="24">
                  <c:v>0.75</c:v>
                </c:pt>
                <c:pt idx="25">
                  <c:v>0.769999999999982</c:v>
                </c:pt>
                <c:pt idx="26">
                  <c:v>0.840000000000145</c:v>
                </c:pt>
                <c:pt idx="27">
                  <c:v>0.720000000000255</c:v>
                </c:pt>
                <c:pt idx="28">
                  <c:v>0.690000000000054</c:v>
                </c:pt>
                <c:pt idx="29">
                  <c:v>0.769999999999982</c:v>
                </c:pt>
                <c:pt idx="30">
                  <c:v>0.760000000000218</c:v>
                </c:pt>
                <c:pt idx="31">
                  <c:v>0.680000000000291</c:v>
                </c:pt>
                <c:pt idx="32">
                  <c:v>0.740000000000236</c:v>
                </c:pt>
                <c:pt idx="33">
                  <c:v>0.720000000000255</c:v>
                </c:pt>
                <c:pt idx="34">
                  <c:v>0.670000000000073</c:v>
                </c:pt>
                <c:pt idx="35">
                  <c:v>0.710000000000036</c:v>
                </c:pt>
                <c:pt idx="36">
                  <c:v>0.579999999999927</c:v>
                </c:pt>
                <c:pt idx="37">
                  <c:v>0.700000000000273</c:v>
                </c:pt>
                <c:pt idx="38">
                  <c:v>0.650000000000091</c:v>
                </c:pt>
                <c:pt idx="39">
                  <c:v>0.610000000000127</c:v>
                </c:pt>
                <c:pt idx="40">
                  <c:v>0.620000000000346</c:v>
                </c:pt>
                <c:pt idx="41">
                  <c:v>0.579999999999927</c:v>
                </c:pt>
                <c:pt idx="42">
                  <c:v>0.75</c:v>
                </c:pt>
                <c:pt idx="43">
                  <c:v>0.660000000000309</c:v>
                </c:pt>
                <c:pt idx="44">
                  <c:v>0.610000000000127</c:v>
                </c:pt>
                <c:pt idx="45">
                  <c:v>0.600000000000364</c:v>
                </c:pt>
                <c:pt idx="46">
                  <c:v>0.610000000000127</c:v>
                </c:pt>
                <c:pt idx="47">
                  <c:v>0.670000000000073</c:v>
                </c:pt>
                <c:pt idx="48">
                  <c:v>0.660000000000309</c:v>
                </c:pt>
                <c:pt idx="49">
                  <c:v>0.640000000000327</c:v>
                </c:pt>
                <c:pt idx="50">
                  <c:v>0.559999999999945</c:v>
                </c:pt>
                <c:pt idx="51">
                  <c:v>0.630000000000109</c:v>
                </c:pt>
                <c:pt idx="52">
                  <c:v>0.610000000000127</c:v>
                </c:pt>
                <c:pt idx="53">
                  <c:v>0.630000000000109</c:v>
                </c:pt>
                <c:pt idx="54">
                  <c:v>0.680000000000291</c:v>
                </c:pt>
                <c:pt idx="55">
                  <c:v>0.610000000000127</c:v>
                </c:pt>
                <c:pt idx="56">
                  <c:v>0.680000000000291</c:v>
                </c:pt>
                <c:pt idx="57">
                  <c:v>0.590000000000145</c:v>
                </c:pt>
                <c:pt idx="58">
                  <c:v>0.610000000000127</c:v>
                </c:pt>
                <c:pt idx="59">
                  <c:v>0.7800000000002</c:v>
                </c:pt>
                <c:pt idx="60">
                  <c:v>0.610000000000127</c:v>
                </c:pt>
                <c:pt idx="61">
                  <c:v>0.640000000000327</c:v>
                </c:pt>
                <c:pt idx="62">
                  <c:v>0.829999999999927</c:v>
                </c:pt>
                <c:pt idx="63">
                  <c:v>0.829999999999927</c:v>
                </c:pt>
                <c:pt idx="64">
                  <c:v>0.679999999999836</c:v>
                </c:pt>
                <c:pt idx="65">
                  <c:v>0.559999999999945</c:v>
                </c:pt>
                <c:pt idx="66">
                  <c:v>0.409999999999854</c:v>
                </c:pt>
                <c:pt idx="67">
                  <c:v>0.349999999999909</c:v>
                </c:pt>
                <c:pt idx="68">
                  <c:v>0.389999999999873</c:v>
                </c:pt>
                <c:pt idx="69">
                  <c:v>0.239999999999782</c:v>
                </c:pt>
                <c:pt idx="70">
                  <c:v>0.0499999999997271</c:v>
                </c:pt>
                <c:pt idx="71">
                  <c:v>0.0</c:v>
                </c:pt>
                <c:pt idx="72">
                  <c:v>0.289999999999964</c:v>
                </c:pt>
                <c:pt idx="73">
                  <c:v>0.369999999999891</c:v>
                </c:pt>
                <c:pt idx="74">
                  <c:v>0.489999999999782</c:v>
                </c:pt>
                <c:pt idx="75">
                  <c:v>0.739999999999782</c:v>
                </c:pt>
                <c:pt idx="76">
                  <c:v>0.799999999999727</c:v>
                </c:pt>
                <c:pt idx="77">
                  <c:v>0.929999999999836</c:v>
                </c:pt>
                <c:pt idx="78">
                  <c:v>1.0</c:v>
                </c:pt>
                <c:pt idx="79">
                  <c:v>0.800000000000182</c:v>
                </c:pt>
                <c:pt idx="80">
                  <c:v>0.930000000000291</c:v>
                </c:pt>
                <c:pt idx="81">
                  <c:v>0.570000000000164</c:v>
                </c:pt>
                <c:pt idx="82">
                  <c:v>0.900000000000091</c:v>
                </c:pt>
                <c:pt idx="83">
                  <c:v>1.050000000000182</c:v>
                </c:pt>
                <c:pt idx="84">
                  <c:v>0.710000000000036</c:v>
                </c:pt>
                <c:pt idx="85">
                  <c:v>1.0300000000002</c:v>
                </c:pt>
                <c:pt idx="86">
                  <c:v>1.039999999999964</c:v>
                </c:pt>
                <c:pt idx="87">
                  <c:v>0.539999999999964</c:v>
                </c:pt>
                <c:pt idx="88">
                  <c:v>0.900000000000091</c:v>
                </c:pt>
                <c:pt idx="89">
                  <c:v>1.0</c:v>
                </c:pt>
                <c:pt idx="90">
                  <c:v>0.539999999999964</c:v>
                </c:pt>
                <c:pt idx="91">
                  <c:v>0.920000000000073</c:v>
                </c:pt>
                <c:pt idx="92">
                  <c:v>1.0</c:v>
                </c:pt>
                <c:pt idx="93">
                  <c:v>0.519999999999982</c:v>
                </c:pt>
                <c:pt idx="94">
                  <c:v>0.75</c:v>
                </c:pt>
                <c:pt idx="95">
                  <c:v>1.079999999999927</c:v>
                </c:pt>
                <c:pt idx="96">
                  <c:v>0.460000000000036</c:v>
                </c:pt>
                <c:pt idx="97">
                  <c:v>0.880000000000109</c:v>
                </c:pt>
                <c:pt idx="98">
                  <c:v>1.050000000000182</c:v>
                </c:pt>
                <c:pt idx="99">
                  <c:v>0.450000000000273</c:v>
                </c:pt>
                <c:pt idx="100">
                  <c:v>1.010000000000218</c:v>
                </c:pt>
                <c:pt idx="101">
                  <c:v>0.430000000000291</c:v>
                </c:pt>
                <c:pt idx="102">
                  <c:v>0.620000000000346</c:v>
                </c:pt>
                <c:pt idx="103">
                  <c:v>1.010000000000218</c:v>
                </c:pt>
                <c:pt idx="104">
                  <c:v>0.480000000000018</c:v>
                </c:pt>
                <c:pt idx="105">
                  <c:v>0.660000000000309</c:v>
                </c:pt>
                <c:pt idx="106">
                  <c:v>0.920000000000073</c:v>
                </c:pt>
                <c:pt idx="107">
                  <c:v>0.539999999999964</c:v>
                </c:pt>
                <c:pt idx="108">
                  <c:v>0.579999999999927</c:v>
                </c:pt>
                <c:pt idx="109">
                  <c:v>0.630000000000109</c:v>
                </c:pt>
                <c:pt idx="110">
                  <c:v>0.570000000000164</c:v>
                </c:pt>
                <c:pt idx="111">
                  <c:v>0.550000000000182</c:v>
                </c:pt>
                <c:pt idx="112">
                  <c:v>0.760000000000218</c:v>
                </c:pt>
                <c:pt idx="113">
                  <c:v>0.390000000000327</c:v>
                </c:pt>
                <c:pt idx="114">
                  <c:v>0.600000000000364</c:v>
                </c:pt>
                <c:pt idx="115">
                  <c:v>0.650000000000091</c:v>
                </c:pt>
                <c:pt idx="116">
                  <c:v>0.550000000000182</c:v>
                </c:pt>
                <c:pt idx="117">
                  <c:v>0.680000000000291</c:v>
                </c:pt>
                <c:pt idx="118">
                  <c:v>0.620000000000346</c:v>
                </c:pt>
                <c:pt idx="119">
                  <c:v>0.620000000000346</c:v>
                </c:pt>
                <c:pt idx="120">
                  <c:v>0.640000000000327</c:v>
                </c:pt>
                <c:pt idx="121">
                  <c:v>0.620000000000346</c:v>
                </c:pt>
                <c:pt idx="122">
                  <c:v>0.600000000000364</c:v>
                </c:pt>
                <c:pt idx="123">
                  <c:v>0.539999999999964</c:v>
                </c:pt>
                <c:pt idx="124">
                  <c:v>0.620000000000346</c:v>
                </c:pt>
                <c:pt idx="125">
                  <c:v>0.590000000000145</c:v>
                </c:pt>
                <c:pt idx="126">
                  <c:v>0.630000000000109</c:v>
                </c:pt>
                <c:pt idx="127">
                  <c:v>0.620000000000346</c:v>
                </c:pt>
                <c:pt idx="128">
                  <c:v>0.579999999999927</c:v>
                </c:pt>
                <c:pt idx="129">
                  <c:v>0.550000000000182</c:v>
                </c:pt>
                <c:pt idx="130">
                  <c:v>0.570000000000164</c:v>
                </c:pt>
                <c:pt idx="131">
                  <c:v>0.559999999999945</c:v>
                </c:pt>
                <c:pt idx="132">
                  <c:v>0.970000000000255</c:v>
                </c:pt>
                <c:pt idx="133">
                  <c:v>0.600000000000364</c:v>
                </c:pt>
                <c:pt idx="134">
                  <c:v>0.480000000000018</c:v>
                </c:pt>
                <c:pt idx="135">
                  <c:v>1.13000000000011</c:v>
                </c:pt>
                <c:pt idx="136">
                  <c:v>0.590000000000145</c:v>
                </c:pt>
                <c:pt idx="137">
                  <c:v>0.590000000000145</c:v>
                </c:pt>
                <c:pt idx="138">
                  <c:v>1.360000000000127</c:v>
                </c:pt>
              </c:numCache>
            </c:numRef>
          </c:yVal>
          <c:smooth val="0"/>
        </c:ser>
        <c:dLbls>
          <c:showLegendKey val="0"/>
          <c:showVal val="0"/>
          <c:showCatName val="0"/>
          <c:showSerName val="0"/>
          <c:showPercent val="0"/>
          <c:showBubbleSize val="0"/>
        </c:dLbls>
        <c:axId val="2064124312"/>
        <c:axId val="2064135000"/>
      </c:scatterChart>
      <c:valAx>
        <c:axId val="2064124312"/>
        <c:scaling>
          <c:orientation val="minMax"/>
          <c:max val="40.0"/>
          <c:min val="10.0"/>
        </c:scaling>
        <c:delete val="0"/>
        <c:axPos val="b"/>
        <c:title>
          <c:tx>
            <c:rich>
              <a:bodyPr/>
              <a:lstStyle/>
              <a:p>
                <a:pPr>
                  <a:defRPr sz="1600"/>
                </a:pPr>
                <a:r>
                  <a:rPr lang="en-US" sz="1600" dirty="0" smtClean="0"/>
                  <a:t>Station (m)</a:t>
                </a:r>
                <a:endParaRPr lang="en-US" sz="1600" dirty="0"/>
              </a:p>
            </c:rich>
          </c:tx>
          <c:layout/>
          <c:overlay val="0"/>
        </c:title>
        <c:numFmt formatCode="0.0000"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064135000"/>
        <c:crosses val="autoZero"/>
        <c:crossBetween val="midCat"/>
      </c:valAx>
      <c:valAx>
        <c:axId val="2064135000"/>
        <c:scaling>
          <c:orientation val="minMax"/>
          <c:max val="1.2"/>
        </c:scaling>
        <c:delete val="0"/>
        <c:axPos val="l"/>
        <c:majorGridlines>
          <c:spPr>
            <a:ln w="3175">
              <a:noFill/>
              <a:prstDash val="solid"/>
            </a:ln>
          </c:spPr>
        </c:majorGridlines>
        <c:title>
          <c:tx>
            <c:rich>
              <a:bodyPr rot="-5400000" vert="horz"/>
              <a:lstStyle/>
              <a:p>
                <a:pPr>
                  <a:defRPr sz="1600"/>
                </a:pPr>
                <a:r>
                  <a:rPr lang="en-US" sz="1600" dirty="0" smtClean="0"/>
                  <a:t>Elevation (m)</a:t>
                </a:r>
                <a:endParaRPr lang="en-US" sz="1600" dirty="0"/>
              </a:p>
            </c:rich>
          </c:tx>
          <c:layout/>
          <c:overlay val="0"/>
        </c:title>
        <c:numFmt formatCode="0.00"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064124312"/>
        <c:crosses val="autoZero"/>
        <c:crossBetween val="midCat"/>
      </c:valAx>
      <c:spPr>
        <a:ln w="12700">
          <a:noFill/>
          <a:prstDash val="solid"/>
        </a:ln>
      </c:spPr>
    </c:plotArea>
    <c:plotVisOnly val="1"/>
    <c:dispBlanksAs val="gap"/>
    <c:showDLblsOverMax val="0"/>
  </c:chart>
  <c:spPr>
    <a:noFill/>
    <a:ln w="9525">
      <a:noFill/>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0.28884</cdr:x>
      <cdr:y>0.17067</cdr:y>
    </cdr:from>
    <cdr:to>
      <cdr:x>0.78375</cdr:x>
      <cdr:y>0.23899</cdr:y>
    </cdr:to>
    <cdr:sp macro="" textlink="">
      <cdr:nvSpPr>
        <cdr:cNvPr id="2" name="TextBox 1"/>
        <cdr:cNvSpPr txBox="1"/>
      </cdr:nvSpPr>
      <cdr:spPr>
        <a:xfrm xmlns:a="http://schemas.openxmlformats.org/drawingml/2006/main">
          <a:off x="1980889" y="726993"/>
          <a:ext cx="3394062" cy="29104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smtClean="0"/>
            <a:t>Width Used for Floodplain/Channel Control: 21 m +- 5m</a:t>
          </a:r>
          <a:endParaRPr lang="en-US" sz="1100" dirty="0"/>
        </a:p>
      </cdr:txBody>
    </cdr:sp>
  </cdr:relSizeAnchor>
  <cdr:relSizeAnchor xmlns:cdr="http://schemas.openxmlformats.org/drawingml/2006/chartDrawing">
    <cdr:from>
      <cdr:x>0.30242</cdr:x>
      <cdr:y>0.36704</cdr:y>
    </cdr:from>
    <cdr:to>
      <cdr:x>0.69821</cdr:x>
      <cdr:y>0.42431</cdr:y>
    </cdr:to>
    <cdr:sp macro="" textlink="">
      <cdr:nvSpPr>
        <cdr:cNvPr id="3" name="TextBox 2"/>
        <cdr:cNvSpPr txBox="1"/>
      </cdr:nvSpPr>
      <cdr:spPr>
        <a:xfrm xmlns:a="http://schemas.openxmlformats.org/drawingml/2006/main">
          <a:off x="2073977" y="1563508"/>
          <a:ext cx="2714358" cy="24396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smtClean="0"/>
            <a:t>Width </a:t>
          </a:r>
          <a:r>
            <a:rPr lang="en-US" dirty="0" smtClean="0"/>
            <a:t>used </a:t>
          </a:r>
          <a:r>
            <a:rPr lang="en-US" sz="1100" dirty="0" smtClean="0"/>
            <a:t>for Channel Control: 14 m +- 5m</a:t>
          </a:r>
          <a:endParaRPr lang="en-US" sz="1100" dirty="0"/>
        </a:p>
      </cdr:txBody>
    </cdr:sp>
  </cdr:relSizeAnchor>
  <cdr:relSizeAnchor xmlns:cdr="http://schemas.openxmlformats.org/drawingml/2006/chartDrawing">
    <cdr:from>
      <cdr:x>0.12158</cdr:x>
      <cdr:y>0.64497</cdr:y>
    </cdr:from>
    <cdr:to>
      <cdr:x>0.36212</cdr:x>
      <cdr:y>0.82164</cdr:y>
    </cdr:to>
    <cdr:sp macro="" textlink="">
      <cdr:nvSpPr>
        <cdr:cNvPr id="4" name="TextBox 3"/>
        <cdr:cNvSpPr txBox="1"/>
      </cdr:nvSpPr>
      <cdr:spPr>
        <a:xfrm xmlns:a="http://schemas.openxmlformats.org/drawingml/2006/main">
          <a:off x="833803" y="2747433"/>
          <a:ext cx="1649638" cy="75257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smtClean="0"/>
            <a:t>Height of Section Break between Section Control and Channel Control: 0.41 m +- 0.2m</a:t>
          </a:r>
          <a:endParaRPr lang="en-US" sz="1100" dirty="0"/>
        </a:p>
      </cdr:txBody>
    </cdr:sp>
  </cdr:relSizeAnchor>
  <cdr:relSizeAnchor xmlns:cdr="http://schemas.openxmlformats.org/drawingml/2006/chartDrawing">
    <cdr:from>
      <cdr:x>0.76259</cdr:x>
      <cdr:y>0.59738</cdr:y>
    </cdr:from>
    <cdr:to>
      <cdr:x>1</cdr:x>
      <cdr:y>0.82399</cdr:y>
    </cdr:to>
    <cdr:sp macro="" textlink="">
      <cdr:nvSpPr>
        <cdr:cNvPr id="5" name="TextBox 4"/>
        <cdr:cNvSpPr txBox="1"/>
      </cdr:nvSpPr>
      <cdr:spPr>
        <a:xfrm xmlns:a="http://schemas.openxmlformats.org/drawingml/2006/main">
          <a:off x="5229842" y="2544697"/>
          <a:ext cx="1628158" cy="96531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smtClean="0"/>
            <a:t>Height of Section Break between Channel Control and Floodplain/Channel Control: 0.8 m +- 0.2m</a:t>
          </a:r>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E3890E-BB7D-1540-AB28-1B661A643DEA}" type="datetimeFigureOut">
              <a:rPr lang="en-US" smtClean="0"/>
              <a:t>2/4/16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D27603-620D-AE45-8295-2837F2DD5758}" type="slidenum">
              <a:rPr lang="en-US" smtClean="0"/>
              <a:t>‹#›</a:t>
            </a:fld>
            <a:endParaRPr lang="en-US"/>
          </a:p>
        </p:txBody>
      </p:sp>
    </p:spTree>
    <p:extLst>
      <p:ext uri="{BB962C8B-B14F-4D97-AF65-F5344CB8AC3E}">
        <p14:creationId xmlns:p14="http://schemas.microsoft.com/office/powerpoint/2010/main" val="18147215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B80E25-17CE-384A-AB64-AAB0005E503A}" type="datetimeFigureOut">
              <a:rPr lang="en-US" smtClean="0"/>
              <a:t>2/4/16</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13949C-EE91-A34A-A3FC-DE56D6297383}" type="slidenum">
              <a:rPr lang="en-US" smtClean="0"/>
              <a:t>‹#›</a:t>
            </a:fld>
            <a:endParaRPr lang="en-US"/>
          </a:p>
        </p:txBody>
      </p:sp>
    </p:spTree>
    <p:extLst>
      <p:ext uri="{BB962C8B-B14F-4D97-AF65-F5344CB8AC3E}">
        <p14:creationId xmlns:p14="http://schemas.microsoft.com/office/powerpoint/2010/main" val="417598655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BFF335-D4CC-4E42-8F95-8C1CDE7FF04A}" type="datetime1">
              <a:rPr lang="en-US" smtClean="0"/>
              <a:t>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A23B7-37DC-8A4A-9988-CC944C08523F}" type="slidenum">
              <a:rPr lang="en-US" smtClean="0"/>
              <a:t>‹#›</a:t>
            </a:fld>
            <a:endParaRPr lang="en-US"/>
          </a:p>
        </p:txBody>
      </p:sp>
    </p:spTree>
    <p:extLst>
      <p:ext uri="{BB962C8B-B14F-4D97-AF65-F5344CB8AC3E}">
        <p14:creationId xmlns:p14="http://schemas.microsoft.com/office/powerpoint/2010/main" val="250291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2DB9D9-C577-5D49-B60A-70A0D3B40C8A}" type="datetime1">
              <a:rPr lang="en-US" smtClean="0"/>
              <a:t>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A23B7-37DC-8A4A-9988-CC944C08523F}" type="slidenum">
              <a:rPr lang="en-US" smtClean="0"/>
              <a:t>‹#›</a:t>
            </a:fld>
            <a:endParaRPr lang="en-US"/>
          </a:p>
        </p:txBody>
      </p:sp>
    </p:spTree>
    <p:extLst>
      <p:ext uri="{BB962C8B-B14F-4D97-AF65-F5344CB8AC3E}">
        <p14:creationId xmlns:p14="http://schemas.microsoft.com/office/powerpoint/2010/main" val="94778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29037" y="488951"/>
            <a:ext cx="1157288" cy="10401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7175" y="488951"/>
            <a:ext cx="3357563" cy="10401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545049-2312-0142-BF76-0FABA2AC2359}" type="datetime1">
              <a:rPr lang="en-US" smtClean="0"/>
              <a:t>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A23B7-37DC-8A4A-9988-CC944C08523F}" type="slidenum">
              <a:rPr lang="en-US" smtClean="0"/>
              <a:t>‹#›</a:t>
            </a:fld>
            <a:endParaRPr lang="en-US"/>
          </a:p>
        </p:txBody>
      </p:sp>
    </p:spTree>
    <p:extLst>
      <p:ext uri="{BB962C8B-B14F-4D97-AF65-F5344CB8AC3E}">
        <p14:creationId xmlns:p14="http://schemas.microsoft.com/office/powerpoint/2010/main" val="489856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D7EEDC-F7C2-9C4A-AA24-34BE559F7ED4}" type="datetime1">
              <a:rPr lang="en-US" smtClean="0"/>
              <a:t>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A23B7-37DC-8A4A-9988-CC944C08523F}" type="slidenum">
              <a:rPr lang="en-US" smtClean="0"/>
              <a:t>‹#›</a:t>
            </a:fld>
            <a:endParaRPr lang="en-US"/>
          </a:p>
        </p:txBody>
      </p:sp>
    </p:spTree>
    <p:extLst>
      <p:ext uri="{BB962C8B-B14F-4D97-AF65-F5344CB8AC3E}">
        <p14:creationId xmlns:p14="http://schemas.microsoft.com/office/powerpoint/2010/main" val="2947618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7F022D-02F5-024B-B43C-C183057B19E8}" type="datetime1">
              <a:rPr lang="en-US" smtClean="0"/>
              <a:t>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A23B7-37DC-8A4A-9988-CC944C08523F}" type="slidenum">
              <a:rPr lang="en-US" smtClean="0"/>
              <a:t>‹#›</a:t>
            </a:fld>
            <a:endParaRPr lang="en-US"/>
          </a:p>
        </p:txBody>
      </p:sp>
    </p:spTree>
    <p:extLst>
      <p:ext uri="{BB962C8B-B14F-4D97-AF65-F5344CB8AC3E}">
        <p14:creationId xmlns:p14="http://schemas.microsoft.com/office/powerpoint/2010/main" val="2730438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7175" y="2844800"/>
            <a:ext cx="2257425" cy="80454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628900" y="2844800"/>
            <a:ext cx="2257425" cy="80454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C4447C-998A-9347-866A-5A7024F56BC3}" type="datetime1">
              <a:rPr lang="en-US" smtClean="0"/>
              <a:t>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A23B7-37DC-8A4A-9988-CC944C08523F}" type="slidenum">
              <a:rPr lang="en-US" smtClean="0"/>
              <a:t>‹#›</a:t>
            </a:fld>
            <a:endParaRPr lang="en-US"/>
          </a:p>
        </p:txBody>
      </p:sp>
    </p:spTree>
    <p:extLst>
      <p:ext uri="{BB962C8B-B14F-4D97-AF65-F5344CB8AC3E}">
        <p14:creationId xmlns:p14="http://schemas.microsoft.com/office/powerpoint/2010/main" val="572519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184"/>
            <a:ext cx="61722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417115-8B85-4242-832B-587814EF7437}" type="datetime1">
              <a:rPr lang="en-US" smtClean="0"/>
              <a:t>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2A23B7-37DC-8A4A-9988-CC944C08523F}" type="slidenum">
              <a:rPr lang="en-US" smtClean="0"/>
              <a:t>‹#›</a:t>
            </a:fld>
            <a:endParaRPr lang="en-US"/>
          </a:p>
        </p:txBody>
      </p:sp>
    </p:spTree>
    <p:extLst>
      <p:ext uri="{BB962C8B-B14F-4D97-AF65-F5344CB8AC3E}">
        <p14:creationId xmlns:p14="http://schemas.microsoft.com/office/powerpoint/2010/main" val="3004252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71F161-A523-E54D-83FA-FDA2DF43BFB6}" type="datetime1">
              <a:rPr lang="en-US" smtClean="0"/>
              <a:t>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2A23B7-37DC-8A4A-9988-CC944C08523F}" type="slidenum">
              <a:rPr lang="en-US" smtClean="0"/>
              <a:t>‹#›</a:t>
            </a:fld>
            <a:endParaRPr lang="en-US"/>
          </a:p>
        </p:txBody>
      </p:sp>
    </p:spTree>
    <p:extLst>
      <p:ext uri="{BB962C8B-B14F-4D97-AF65-F5344CB8AC3E}">
        <p14:creationId xmlns:p14="http://schemas.microsoft.com/office/powerpoint/2010/main" val="3123757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AA55E6-3286-4D41-8069-CFDCFFDA43FE}" type="datetime1">
              <a:rPr lang="en-US" smtClean="0"/>
              <a:t>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2A23B7-37DC-8A4A-9988-CC944C08523F}" type="slidenum">
              <a:rPr lang="en-US" smtClean="0"/>
              <a:t>‹#›</a:t>
            </a:fld>
            <a:endParaRPr lang="en-US"/>
          </a:p>
        </p:txBody>
      </p:sp>
    </p:spTree>
    <p:extLst>
      <p:ext uri="{BB962C8B-B14F-4D97-AF65-F5344CB8AC3E}">
        <p14:creationId xmlns:p14="http://schemas.microsoft.com/office/powerpoint/2010/main" val="4051349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C6C7BC-630F-9E40-99DB-D3083627AAD1}" type="datetime1">
              <a:rPr lang="en-US" smtClean="0"/>
              <a:t>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A23B7-37DC-8A4A-9988-CC944C08523F}" type="slidenum">
              <a:rPr lang="en-US" smtClean="0"/>
              <a:t>‹#›</a:t>
            </a:fld>
            <a:endParaRPr lang="en-US"/>
          </a:p>
        </p:txBody>
      </p:sp>
    </p:spTree>
    <p:extLst>
      <p:ext uri="{BB962C8B-B14F-4D97-AF65-F5344CB8AC3E}">
        <p14:creationId xmlns:p14="http://schemas.microsoft.com/office/powerpoint/2010/main" val="3886150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F5A1-4AE0-CB4C-99D8-615F57CED3FA}" type="datetime1">
              <a:rPr lang="en-US" smtClean="0"/>
              <a:t>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A23B7-37DC-8A4A-9988-CC944C08523F}" type="slidenum">
              <a:rPr lang="en-US" smtClean="0"/>
              <a:t>‹#›</a:t>
            </a:fld>
            <a:endParaRPr lang="en-US"/>
          </a:p>
        </p:txBody>
      </p:sp>
    </p:spTree>
    <p:extLst>
      <p:ext uri="{BB962C8B-B14F-4D97-AF65-F5344CB8AC3E}">
        <p14:creationId xmlns:p14="http://schemas.microsoft.com/office/powerpoint/2010/main" val="48047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620F1419-6B49-AA47-8F5F-DA5FF80C5319}" type="datetime1">
              <a:rPr lang="en-US" smtClean="0"/>
              <a:t>2/4/16</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292A23B7-37DC-8A4A-9988-CC944C08523F}" type="slidenum">
              <a:rPr lang="en-US" smtClean="0"/>
              <a:t>‹#›</a:t>
            </a:fld>
            <a:endParaRPr lang="en-US"/>
          </a:p>
        </p:txBody>
      </p:sp>
    </p:spTree>
    <p:extLst>
      <p:ext uri="{BB962C8B-B14F-4D97-AF65-F5344CB8AC3E}">
        <p14:creationId xmlns:p14="http://schemas.microsoft.com/office/powerpoint/2010/main" val="3926022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 Id="rId3"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3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 Id="rId3" Type="http://schemas.openxmlformats.org/officeDocument/2006/relationships/image" Target="../media/image4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image" Target="../media/image5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 Id="rId3" Type="http://schemas.openxmlformats.org/officeDocument/2006/relationships/image" Target="../media/image5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image" Target="../media/image5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5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 Id="rId3"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JPG"/><Relationship Id="rId3" Type="http://schemas.openxmlformats.org/officeDocument/2006/relationships/image" Target="../media/image66.JP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png"/><Relationship Id="rId7" Type="http://schemas.openxmlformats.org/officeDocument/2006/relationships/image" Target="../media/image8.jpeg"/><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 Id="rId3"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 Id="rId3"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 Id="rId3"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png"/><Relationship Id="rId3"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0.jpeg"/></Relationships>
</file>

<file path=ppt/slides/_rels/slide51.xml.rels><?xml version="1.0" encoding="UTF-8" standalone="yes"?>
<Relationships xmlns="http://schemas.openxmlformats.org/package/2006/relationships"><Relationship Id="rId3" Type="http://schemas.openxmlformats.org/officeDocument/2006/relationships/image" Target="../media/image82.JPG"/><Relationship Id="rId4" Type="http://schemas.openxmlformats.org/officeDocument/2006/relationships/image" Target="../media/image83.emf"/><Relationship Id="rId5" Type="http://schemas.openxmlformats.org/officeDocument/2006/relationships/image" Target="../media/image84.jpeg"/><Relationship Id="rId1" Type="http://schemas.openxmlformats.org/officeDocument/2006/relationships/slideLayout" Target="../slideLayouts/slideLayout2.xml"/><Relationship Id="rId2" Type="http://schemas.openxmlformats.org/officeDocument/2006/relationships/image" Target="../media/image8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354" y="218064"/>
            <a:ext cx="6141428" cy="1960033"/>
          </a:xfrm>
        </p:spPr>
        <p:txBody>
          <a:bodyPr>
            <a:normAutofit fontScale="90000"/>
          </a:bodyPr>
          <a:lstStyle/>
          <a:p>
            <a:r>
              <a:rPr lang="en-US" dirty="0" smtClean="0"/>
              <a:t>Guide to </a:t>
            </a:r>
            <a:br>
              <a:rPr lang="en-US" dirty="0" smtClean="0"/>
            </a:br>
            <a:r>
              <a:rPr lang="en-US" dirty="0" smtClean="0"/>
              <a:t>Tuolumne River Stream Data</a:t>
            </a:r>
            <a:br>
              <a:rPr lang="en-US" dirty="0" smtClean="0"/>
            </a:br>
            <a:r>
              <a:rPr lang="en-US" dirty="0" smtClean="0"/>
              <a:t>Yosemite, California</a:t>
            </a:r>
            <a:endParaRPr lang="en-US" dirty="0"/>
          </a:p>
        </p:txBody>
      </p:sp>
      <p:sp>
        <p:nvSpPr>
          <p:cNvPr id="3" name="Subtitle 2"/>
          <p:cNvSpPr>
            <a:spLocks noGrp="1"/>
          </p:cNvSpPr>
          <p:nvPr>
            <p:ph type="subTitle" idx="1"/>
          </p:nvPr>
        </p:nvSpPr>
        <p:spPr>
          <a:xfrm>
            <a:off x="604120" y="6480473"/>
            <a:ext cx="5739530" cy="2336800"/>
          </a:xfrm>
        </p:spPr>
        <p:txBody>
          <a:bodyPr>
            <a:normAutofit fontScale="92500" lnSpcReduction="20000"/>
          </a:bodyPr>
          <a:lstStyle/>
          <a:p>
            <a:r>
              <a:rPr lang="en-US" dirty="0" smtClean="0">
                <a:solidFill>
                  <a:schemeClr val="tx1"/>
                </a:solidFill>
              </a:rPr>
              <a:t>Jessica Lundquist</a:t>
            </a:r>
          </a:p>
          <a:p>
            <a:r>
              <a:rPr lang="en-US" dirty="0" smtClean="0">
                <a:solidFill>
                  <a:schemeClr val="tx1"/>
                </a:solidFill>
              </a:rPr>
              <a:t>Gwyn Perry, Eric Keenan</a:t>
            </a:r>
          </a:p>
          <a:p>
            <a:r>
              <a:rPr lang="en-US" sz="1900" dirty="0" smtClean="0">
                <a:solidFill>
                  <a:schemeClr val="tx1"/>
                </a:solidFill>
              </a:rPr>
              <a:t>Civil and Environmental Engineering, University of Washington</a:t>
            </a:r>
            <a:endParaRPr lang="en-US" dirty="0" smtClean="0">
              <a:solidFill>
                <a:schemeClr val="tx1"/>
              </a:solidFill>
            </a:endParaRPr>
          </a:p>
          <a:p>
            <a:r>
              <a:rPr lang="en-US" dirty="0" smtClean="0">
                <a:solidFill>
                  <a:schemeClr val="tx1"/>
                </a:solidFill>
              </a:rPr>
              <a:t>Harrison Forrester, Jim Roche</a:t>
            </a:r>
          </a:p>
          <a:p>
            <a:r>
              <a:rPr lang="en-US" sz="1700" dirty="0" smtClean="0">
                <a:solidFill>
                  <a:schemeClr val="tx1"/>
                </a:solidFill>
              </a:rPr>
              <a:t>Yosemite National Park</a:t>
            </a:r>
          </a:p>
          <a:p>
            <a:endParaRPr lang="en-US" dirty="0"/>
          </a:p>
        </p:txBody>
      </p:sp>
      <p:pic>
        <p:nvPicPr>
          <p:cNvPr id="4" name="Picture 3" descr="IMG_3015"/>
          <p:cNvPicPr>
            <a:picLocks noChangeAspect="1" noChangeArrowheads="1"/>
          </p:cNvPicPr>
          <p:nvPr/>
        </p:nvPicPr>
        <p:blipFill rotWithShape="1">
          <a:blip r:embed="rId2">
            <a:extLst>
              <a:ext uri="{28A0092B-C50C-407E-A947-70E740481C1C}">
                <a14:useLocalDpi xmlns:a14="http://schemas.microsoft.com/office/drawing/2010/main" val="0"/>
              </a:ext>
            </a:extLst>
          </a:blip>
          <a:srcRect t="16496" b="27887"/>
          <a:stretch/>
        </p:blipFill>
        <p:spPr bwMode="auto">
          <a:xfrm>
            <a:off x="0" y="2318314"/>
            <a:ext cx="6858000" cy="286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04120" y="5288516"/>
            <a:ext cx="5632996" cy="646331"/>
          </a:xfrm>
          <a:prstGeom prst="rect">
            <a:avLst/>
          </a:prstGeom>
          <a:noFill/>
        </p:spPr>
        <p:txBody>
          <a:bodyPr wrap="square" rtlCol="0">
            <a:spAutoFit/>
          </a:bodyPr>
          <a:lstStyle/>
          <a:p>
            <a:pPr algn="ctr"/>
            <a:r>
              <a:rPr lang="en-US" dirty="0" smtClean="0"/>
              <a:t>Water Years 2002 to 2015</a:t>
            </a:r>
          </a:p>
          <a:p>
            <a:pPr algn="ctr"/>
            <a:r>
              <a:rPr lang="en-US" dirty="0" smtClean="0"/>
              <a:t>Published 2016</a:t>
            </a:r>
            <a:endParaRPr lang="en-US" dirty="0"/>
          </a:p>
        </p:txBody>
      </p:sp>
      <p:sp>
        <p:nvSpPr>
          <p:cNvPr id="6" name="Slide Number Placeholder 5"/>
          <p:cNvSpPr>
            <a:spLocks noGrp="1"/>
          </p:cNvSpPr>
          <p:nvPr>
            <p:ph type="sldNum" sz="quarter" idx="12"/>
          </p:nvPr>
        </p:nvSpPr>
        <p:spPr/>
        <p:txBody>
          <a:bodyPr/>
          <a:lstStyle/>
          <a:p>
            <a:fld id="{292A23B7-37DC-8A4A-9988-CC944C08523F}" type="slidenum">
              <a:rPr lang="en-US" smtClean="0"/>
              <a:t>1</a:t>
            </a:fld>
            <a:endParaRPr lang="en-US"/>
          </a:p>
        </p:txBody>
      </p:sp>
    </p:spTree>
    <p:extLst>
      <p:ext uri="{BB962C8B-B14F-4D97-AF65-F5344CB8AC3E}">
        <p14:creationId xmlns:p14="http://schemas.microsoft.com/office/powerpoint/2010/main" val="37853381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434047"/>
            <a:ext cx="6172200" cy="513926"/>
          </a:xfrm>
        </p:spPr>
        <p:txBody>
          <a:bodyPr>
            <a:noAutofit/>
          </a:bodyPr>
          <a:lstStyle/>
          <a:p>
            <a:r>
              <a:rPr lang="en-US" sz="4000" dirty="0" smtClean="0"/>
              <a:t>Rating Curve Development</a:t>
            </a:r>
            <a:endParaRPr lang="en-US" sz="4000" dirty="0"/>
          </a:p>
        </p:txBody>
      </p:sp>
      <p:sp>
        <p:nvSpPr>
          <p:cNvPr id="3" name="Content Placeholder 2"/>
          <p:cNvSpPr>
            <a:spLocks noGrp="1"/>
          </p:cNvSpPr>
          <p:nvPr>
            <p:ph idx="1"/>
          </p:nvPr>
        </p:nvSpPr>
        <p:spPr>
          <a:xfrm>
            <a:off x="342900" y="1528011"/>
            <a:ext cx="6172200" cy="7615989"/>
          </a:xfrm>
        </p:spPr>
        <p:txBody>
          <a:bodyPr>
            <a:noAutofit/>
          </a:bodyPr>
          <a:lstStyle/>
          <a:p>
            <a:r>
              <a:rPr lang="en-US" sz="2000" dirty="0" smtClean="0"/>
              <a:t>Pre-process manual data (as shown above)</a:t>
            </a:r>
          </a:p>
          <a:p>
            <a:pPr lvl="1"/>
            <a:r>
              <a:rPr lang="en-US" sz="1600" dirty="0" smtClean="0"/>
              <a:t>Include 10% uncertainty in discharge</a:t>
            </a:r>
          </a:p>
          <a:p>
            <a:r>
              <a:rPr lang="en-US" sz="2000" dirty="0" smtClean="0"/>
              <a:t>Develop prior rating curve parameters from survey data, with substantial uncertainty values, using </a:t>
            </a:r>
            <a:r>
              <a:rPr lang="en-US" sz="2000" dirty="0" err="1" smtClean="0"/>
              <a:t>BaRatin</a:t>
            </a:r>
            <a:r>
              <a:rPr lang="en-US" sz="2000" dirty="0" smtClean="0"/>
              <a:t> (Le Coz et al. 2014),  to fit the form </a:t>
            </a:r>
            <a:r>
              <a:rPr lang="en-US" sz="2000" i="1" dirty="0" smtClean="0"/>
              <a:t>Q</a:t>
            </a:r>
            <a:r>
              <a:rPr lang="en-US" sz="2000" dirty="0" smtClean="0"/>
              <a:t>=</a:t>
            </a:r>
            <a:r>
              <a:rPr lang="en-US" sz="2000" i="1" dirty="0" smtClean="0"/>
              <a:t>a</a:t>
            </a:r>
            <a:r>
              <a:rPr lang="en-US" sz="2000" dirty="0" smtClean="0"/>
              <a:t>(</a:t>
            </a:r>
            <a:r>
              <a:rPr lang="en-US" sz="2000" i="1" dirty="0" smtClean="0"/>
              <a:t>h </a:t>
            </a:r>
            <a:r>
              <a:rPr lang="en-US" sz="2000" dirty="0" smtClean="0"/>
              <a:t>- </a:t>
            </a:r>
            <a:r>
              <a:rPr lang="en-US" sz="2000" i="1" dirty="0" smtClean="0"/>
              <a:t>b</a:t>
            </a:r>
            <a:r>
              <a:rPr lang="en-US" sz="2000" dirty="0" smtClean="0"/>
              <a:t>)</a:t>
            </a:r>
            <a:r>
              <a:rPr lang="en-US" sz="2000" i="1" baseline="30000" dirty="0" smtClean="0"/>
              <a:t>c</a:t>
            </a:r>
          </a:p>
          <a:p>
            <a:pPr lvl="1"/>
            <a:r>
              <a:rPr lang="en-US" sz="1600" dirty="0" smtClean="0"/>
              <a:t>Section Control: low flow acts like a rectangular weir</a:t>
            </a:r>
          </a:p>
          <a:p>
            <a:pPr lvl="2"/>
            <a:r>
              <a:rPr lang="en-US" sz="1400" dirty="0" smtClean="0"/>
              <a:t>Inputs for determining prior “a” = </a:t>
            </a:r>
          </a:p>
          <a:p>
            <a:pPr lvl="3"/>
            <a:r>
              <a:rPr lang="en-US" sz="1400" dirty="0" smtClean="0"/>
              <a:t>Discharge Coefficient (C</a:t>
            </a:r>
            <a:r>
              <a:rPr lang="en-US" sz="1400" baseline="-25000" dirty="0" smtClean="0"/>
              <a:t>r</a:t>
            </a:r>
            <a:r>
              <a:rPr lang="en-US" sz="1400" dirty="0" smtClean="0"/>
              <a:t>): default = 0.4 ± 0.05</a:t>
            </a:r>
          </a:p>
          <a:p>
            <a:pPr lvl="3"/>
            <a:r>
              <a:rPr lang="en-US" sz="1400" dirty="0" smtClean="0"/>
              <a:t>Width of “weir”, perpendicular to flow direction (B</a:t>
            </a:r>
            <a:r>
              <a:rPr lang="en-US" sz="1400" baseline="-25000" dirty="0" smtClean="0"/>
              <a:t>r</a:t>
            </a:r>
            <a:r>
              <a:rPr lang="en-US" sz="1400" dirty="0" smtClean="0"/>
              <a:t>)</a:t>
            </a:r>
          </a:p>
          <a:p>
            <a:pPr lvl="2"/>
            <a:r>
              <a:rPr lang="en-US" sz="1400" dirty="0" smtClean="0"/>
              <a:t>Inputs for determining prior “b”</a:t>
            </a:r>
          </a:p>
          <a:p>
            <a:pPr lvl="3"/>
            <a:r>
              <a:rPr lang="en-US" sz="1400" dirty="0" smtClean="0"/>
              <a:t>Average elevation of “weir” crest</a:t>
            </a:r>
          </a:p>
          <a:p>
            <a:pPr lvl="2"/>
            <a:r>
              <a:rPr lang="en-US" sz="1400" dirty="0" smtClean="0"/>
              <a:t>Inputs for determining prior “c”</a:t>
            </a:r>
          </a:p>
          <a:p>
            <a:pPr lvl="3"/>
            <a:r>
              <a:rPr lang="en-US" sz="1400" dirty="0" smtClean="0"/>
              <a:t>Default: 1.5 ± 0.05</a:t>
            </a:r>
          </a:p>
          <a:p>
            <a:pPr lvl="1"/>
            <a:r>
              <a:rPr lang="en-US" sz="1600" dirty="0" smtClean="0"/>
              <a:t>Channel Control: mid flow acts like a rectangular channel, use the Manning–</a:t>
            </a:r>
            <a:r>
              <a:rPr lang="en-US" sz="1600" dirty="0" err="1" smtClean="0"/>
              <a:t>Strickler</a:t>
            </a:r>
            <a:r>
              <a:rPr lang="en-US" sz="1600" dirty="0" smtClean="0"/>
              <a:t> equation</a:t>
            </a:r>
          </a:p>
          <a:p>
            <a:pPr lvl="2"/>
            <a:r>
              <a:rPr lang="en-US" sz="1400" dirty="0" smtClean="0"/>
              <a:t>Inputs for determining prior “a” = </a:t>
            </a:r>
          </a:p>
          <a:p>
            <a:pPr lvl="3"/>
            <a:r>
              <a:rPr lang="en-US" sz="1400" dirty="0" smtClean="0"/>
              <a:t>Slope of channel bed (S</a:t>
            </a:r>
            <a:r>
              <a:rPr lang="en-US" sz="1400" baseline="-25000" dirty="0" smtClean="0"/>
              <a:t>e</a:t>
            </a:r>
            <a:r>
              <a:rPr lang="en-US" sz="1400" dirty="0" smtClean="0"/>
              <a:t>)</a:t>
            </a:r>
          </a:p>
          <a:p>
            <a:pPr lvl="3"/>
            <a:r>
              <a:rPr lang="en-US" sz="1400" dirty="0" smtClean="0"/>
              <a:t>Channel width (B)</a:t>
            </a:r>
          </a:p>
          <a:p>
            <a:pPr lvl="3"/>
            <a:r>
              <a:rPr lang="en-US" sz="1400" dirty="0" smtClean="0"/>
              <a:t>Roughness coefficient (K</a:t>
            </a:r>
            <a:r>
              <a:rPr lang="en-US" sz="1400" baseline="-25000" dirty="0" smtClean="0"/>
              <a:t>s</a:t>
            </a:r>
            <a:r>
              <a:rPr lang="en-US" sz="1400" dirty="0" smtClean="0"/>
              <a:t>): 20 ± 5 for all channels to be conservative</a:t>
            </a:r>
          </a:p>
          <a:p>
            <a:pPr lvl="2"/>
            <a:r>
              <a:rPr lang="en-US" sz="1400" dirty="0" smtClean="0"/>
              <a:t>Inputs for determining prior “b”</a:t>
            </a:r>
          </a:p>
          <a:p>
            <a:pPr lvl="3"/>
            <a:r>
              <a:rPr lang="en-US" sz="1400" dirty="0" smtClean="0"/>
              <a:t>Average elevation of Channel bottom</a:t>
            </a:r>
          </a:p>
          <a:p>
            <a:pPr lvl="2"/>
            <a:r>
              <a:rPr lang="en-US" sz="1400" dirty="0" smtClean="0"/>
              <a:t>Inputs for determining prior “c”</a:t>
            </a:r>
          </a:p>
          <a:p>
            <a:pPr lvl="3"/>
            <a:r>
              <a:rPr lang="en-US" sz="1400" dirty="0" smtClean="0"/>
              <a:t>Default: 1.67 ± 0.05</a:t>
            </a:r>
          </a:p>
          <a:p>
            <a:pPr lvl="1"/>
            <a:r>
              <a:rPr lang="en-US" sz="1600" dirty="0" smtClean="0"/>
              <a:t>Channel + Floodplain Control: high flow acts like the sum of the channel and floodplain (sum of 2 channel controls)</a:t>
            </a:r>
          </a:p>
          <a:p>
            <a:pPr lvl="1"/>
            <a:endParaRPr lang="en-US" sz="1600" dirty="0" smtClean="0"/>
          </a:p>
        </p:txBody>
      </p:sp>
      <p:pic>
        <p:nvPicPr>
          <p:cNvPr id="5" name="Picture 4"/>
          <p:cNvPicPr>
            <a:picLocks noChangeAspect="1"/>
          </p:cNvPicPr>
          <p:nvPr/>
        </p:nvPicPr>
        <p:blipFill>
          <a:blip r:embed="rId2"/>
          <a:stretch>
            <a:fillRect/>
          </a:stretch>
        </p:blipFill>
        <p:spPr>
          <a:xfrm>
            <a:off x="4102100" y="5793331"/>
            <a:ext cx="762429" cy="253714"/>
          </a:xfrm>
          <a:prstGeom prst="rect">
            <a:avLst/>
          </a:prstGeom>
        </p:spPr>
      </p:pic>
      <p:pic>
        <p:nvPicPr>
          <p:cNvPr id="6" name="Picture 5"/>
          <p:cNvPicPr>
            <a:picLocks noChangeAspect="1"/>
          </p:cNvPicPr>
          <p:nvPr/>
        </p:nvPicPr>
        <p:blipFill>
          <a:blip r:embed="rId3"/>
          <a:stretch>
            <a:fillRect/>
          </a:stretch>
        </p:blipFill>
        <p:spPr>
          <a:xfrm>
            <a:off x="4022745" y="3476727"/>
            <a:ext cx="914914" cy="241029"/>
          </a:xfrm>
          <a:prstGeom prst="rect">
            <a:avLst/>
          </a:prstGeom>
        </p:spPr>
      </p:pic>
      <p:sp>
        <p:nvSpPr>
          <p:cNvPr id="4" name="Slide Number Placeholder 3"/>
          <p:cNvSpPr>
            <a:spLocks noGrp="1"/>
          </p:cNvSpPr>
          <p:nvPr>
            <p:ph type="sldNum" sz="quarter" idx="12"/>
          </p:nvPr>
        </p:nvSpPr>
        <p:spPr/>
        <p:txBody>
          <a:bodyPr/>
          <a:lstStyle/>
          <a:p>
            <a:fld id="{292A23B7-37DC-8A4A-9988-CC944C08523F}" type="slidenum">
              <a:rPr lang="en-US" smtClean="0"/>
              <a:t>10</a:t>
            </a:fld>
            <a:endParaRPr lang="en-US"/>
          </a:p>
        </p:txBody>
      </p:sp>
    </p:spTree>
    <p:extLst>
      <p:ext uri="{BB962C8B-B14F-4D97-AF65-F5344CB8AC3E}">
        <p14:creationId xmlns:p14="http://schemas.microsoft.com/office/powerpoint/2010/main" val="31337284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92230" y="1198566"/>
            <a:ext cx="5896921" cy="7848302"/>
          </a:xfrm>
          <a:prstGeom prst="rect">
            <a:avLst/>
          </a:prstGeom>
          <a:noFill/>
        </p:spPr>
        <p:txBody>
          <a:bodyPr wrap="square" rtlCol="0">
            <a:spAutoFit/>
          </a:bodyPr>
          <a:lstStyle/>
          <a:p>
            <a:pPr marL="285750" indent="-285750">
              <a:buFontTx/>
              <a:buChar char="•"/>
            </a:pPr>
            <a:r>
              <a:rPr lang="en-US" dirty="0" smtClean="0"/>
              <a:t>Use the </a:t>
            </a:r>
            <a:r>
              <a:rPr lang="en-US" dirty="0" err="1" smtClean="0"/>
              <a:t>BaRatin</a:t>
            </a:r>
            <a:r>
              <a:rPr lang="en-US" dirty="0" smtClean="0"/>
              <a:t> MCMC routine (see </a:t>
            </a:r>
            <a:r>
              <a:rPr lang="en-US" dirty="0" err="1" smtClean="0"/>
              <a:t>LeCoz</a:t>
            </a:r>
            <a:r>
              <a:rPr lang="en-US" dirty="0" smtClean="0"/>
              <a:t> et al. 2014 and references therein) to use manual stage and discharge observations, along with their estimated uncertainty (10%), to determine the posterior rating curve parameters and control segment breaks to fit the following piecewise power function:</a:t>
            </a:r>
          </a:p>
          <a:p>
            <a:pPr marL="285750" indent="-285750">
              <a:buFontTx/>
              <a:buChar char="•"/>
            </a:pPr>
            <a:endParaRPr lang="en-US" dirty="0"/>
          </a:p>
          <a:p>
            <a:endParaRPr lang="en-US" dirty="0" smtClean="0"/>
          </a:p>
          <a:p>
            <a:pPr marL="285750" indent="-285750">
              <a:buFontTx/>
              <a:buChar char="•"/>
            </a:pPr>
            <a:endParaRPr lang="en-US" dirty="0"/>
          </a:p>
          <a:p>
            <a:pPr marL="285750" indent="-285750">
              <a:buFontTx/>
              <a:buChar char="•"/>
            </a:pPr>
            <a:endParaRPr lang="en-US" dirty="0" smtClean="0"/>
          </a:p>
          <a:p>
            <a:pPr marL="742950" lvl="1" indent="-285750">
              <a:buFontTx/>
              <a:buChar char="•"/>
            </a:pPr>
            <a:r>
              <a:rPr lang="en-US" dirty="0" smtClean="0"/>
              <a:t>Where </a:t>
            </a:r>
            <a:r>
              <a:rPr lang="en-US" i="1" dirty="0" err="1" smtClean="0"/>
              <a:t>N</a:t>
            </a:r>
            <a:r>
              <a:rPr lang="en-US" i="1" baseline="-25000" dirty="0" err="1" smtClean="0"/>
              <a:t>range</a:t>
            </a:r>
            <a:r>
              <a:rPr lang="en-US" dirty="0" smtClean="0"/>
              <a:t> is the number of stage ranges</a:t>
            </a:r>
          </a:p>
          <a:p>
            <a:pPr marL="742950" lvl="1" indent="-285750">
              <a:buFontTx/>
              <a:buChar char="•"/>
            </a:pPr>
            <a:r>
              <a:rPr lang="en-US" i="1" dirty="0" err="1" smtClean="0"/>
              <a:t>N</a:t>
            </a:r>
            <a:r>
              <a:rPr lang="en-US" i="1" baseline="-25000" dirty="0" err="1" smtClean="0"/>
              <a:t>control</a:t>
            </a:r>
            <a:r>
              <a:rPr lang="en-US" dirty="0" smtClean="0"/>
              <a:t> is the number of hydraulic controls</a:t>
            </a:r>
          </a:p>
          <a:p>
            <a:pPr marL="742950" lvl="1" indent="-285750">
              <a:buFontTx/>
              <a:buChar char="•"/>
            </a:pPr>
            <a:r>
              <a:rPr lang="en-US" dirty="0" smtClean="0"/>
              <a:t>K</a:t>
            </a:r>
            <a:r>
              <a:rPr lang="en-US" baseline="-25000" dirty="0" smtClean="0"/>
              <a:t>r</a:t>
            </a:r>
            <a:r>
              <a:rPr lang="en-US" dirty="0" smtClean="0"/>
              <a:t> is the upper water level at stage range </a:t>
            </a:r>
            <a:r>
              <a:rPr lang="en-US" i="1" dirty="0" smtClean="0"/>
              <a:t>r</a:t>
            </a:r>
          </a:p>
          <a:p>
            <a:pPr marL="742950" lvl="1" indent="-285750">
              <a:buFontTx/>
              <a:buChar char="•"/>
            </a:pPr>
            <a:r>
              <a:rPr lang="en-US" dirty="0" smtClean="0"/>
              <a:t>M is the hydraulic control matric (M(</a:t>
            </a:r>
            <a:r>
              <a:rPr lang="en-US" dirty="0" err="1" smtClean="0"/>
              <a:t>r,j</a:t>
            </a:r>
            <a:r>
              <a:rPr lang="en-US" dirty="0" smtClean="0"/>
              <a:t>) = 1 if hydraulic control </a:t>
            </a:r>
            <a:r>
              <a:rPr lang="en-US" i="1" dirty="0" smtClean="0"/>
              <a:t>j</a:t>
            </a:r>
            <a:r>
              <a:rPr lang="en-US" dirty="0" smtClean="0"/>
              <a:t> is active in stage range </a:t>
            </a:r>
            <a:r>
              <a:rPr lang="en-US" i="1" dirty="0" smtClean="0"/>
              <a:t>r</a:t>
            </a:r>
          </a:p>
          <a:p>
            <a:pPr marL="742950" lvl="1" indent="-285750">
              <a:buFontTx/>
              <a:buChar char="•"/>
            </a:pPr>
            <a:r>
              <a:rPr lang="en-US" i="1" dirty="0" smtClean="0"/>
              <a:t>h </a:t>
            </a:r>
            <a:r>
              <a:rPr lang="en-US" dirty="0" smtClean="0"/>
              <a:t>is stage</a:t>
            </a:r>
          </a:p>
          <a:p>
            <a:pPr marL="742950" lvl="1" indent="-285750">
              <a:buFontTx/>
              <a:buChar char="•"/>
            </a:pPr>
            <a:r>
              <a:rPr lang="en-US" i="1" dirty="0" smtClean="0"/>
              <a:t>a</a:t>
            </a:r>
            <a:r>
              <a:rPr lang="en-US" dirty="0" smtClean="0"/>
              <a:t>, </a:t>
            </a:r>
            <a:r>
              <a:rPr lang="en-US" i="1" dirty="0" smtClean="0"/>
              <a:t>b</a:t>
            </a:r>
            <a:r>
              <a:rPr lang="en-US" dirty="0" smtClean="0"/>
              <a:t>, and </a:t>
            </a:r>
            <a:r>
              <a:rPr lang="en-US" i="1" dirty="0" smtClean="0"/>
              <a:t>c</a:t>
            </a:r>
            <a:r>
              <a:rPr lang="en-US" dirty="0" smtClean="0"/>
              <a:t> are the fitted parameters for stage range </a:t>
            </a:r>
            <a:r>
              <a:rPr lang="en-US" i="1" dirty="0" smtClean="0"/>
              <a:t>j</a:t>
            </a:r>
            <a:endParaRPr lang="en-US" i="1" dirty="0"/>
          </a:p>
          <a:p>
            <a:pPr marL="742950" lvl="1" indent="-285750">
              <a:buFontTx/>
              <a:buChar char="•"/>
            </a:pPr>
            <a:endParaRPr lang="en-US" dirty="0" smtClean="0"/>
          </a:p>
          <a:p>
            <a:pPr marL="285750" indent="-285750">
              <a:buFontTx/>
              <a:buChar char="•"/>
            </a:pPr>
            <a:r>
              <a:rPr lang="en-US" dirty="0" smtClean="0"/>
              <a:t>Outputs include the rating curve equation for each stage range, as well as a look up table of values for the upper and lower limits of 95% confidence intervals (which vary by stage and are determined as part of the MCMC process)</a:t>
            </a:r>
          </a:p>
          <a:p>
            <a:pPr marL="285750" indent="-285750">
              <a:buFontTx/>
              <a:buChar char="•"/>
            </a:pPr>
            <a:r>
              <a:rPr lang="en-US" dirty="0" smtClean="0"/>
              <a:t>These are illustrated for each site in the pages that follow.</a:t>
            </a:r>
          </a:p>
          <a:p>
            <a:pPr marL="285750" indent="-285750">
              <a:buFontTx/>
              <a:buChar char="•"/>
            </a:pPr>
            <a:r>
              <a:rPr lang="en-US" dirty="0" smtClean="0"/>
              <a:t>For comparison, a single equation of the form </a:t>
            </a:r>
            <a:r>
              <a:rPr lang="en-US" i="1" dirty="0"/>
              <a:t>Q</a:t>
            </a:r>
            <a:r>
              <a:rPr lang="en-US" dirty="0"/>
              <a:t>=</a:t>
            </a:r>
            <a:r>
              <a:rPr lang="en-US" i="1" dirty="0"/>
              <a:t>a</a:t>
            </a:r>
            <a:r>
              <a:rPr lang="en-US" dirty="0"/>
              <a:t>(</a:t>
            </a:r>
            <a:r>
              <a:rPr lang="en-US" i="1" dirty="0"/>
              <a:t>h </a:t>
            </a:r>
            <a:r>
              <a:rPr lang="en-US" dirty="0"/>
              <a:t>- </a:t>
            </a:r>
            <a:r>
              <a:rPr lang="en-US" i="1" dirty="0"/>
              <a:t>b</a:t>
            </a:r>
            <a:r>
              <a:rPr lang="en-US" dirty="0"/>
              <a:t>)</a:t>
            </a:r>
            <a:r>
              <a:rPr lang="en-US" i="1" baseline="30000" dirty="0" smtClean="0"/>
              <a:t>c</a:t>
            </a:r>
            <a:r>
              <a:rPr lang="en-US" i="1" dirty="0" smtClean="0"/>
              <a:t> </a:t>
            </a:r>
            <a:r>
              <a:rPr lang="en-US" dirty="0" smtClean="0"/>
              <a:t>was also calculated for each site using transformed least squares (</a:t>
            </a:r>
            <a:r>
              <a:rPr lang="en-US" dirty="0" err="1" smtClean="0"/>
              <a:t>Rantz</a:t>
            </a:r>
            <a:r>
              <a:rPr lang="en-US" dirty="0" smtClean="0"/>
              <a:t> et al. 1982), and this equation and its 95% confidence intervals are also shown</a:t>
            </a:r>
          </a:p>
        </p:txBody>
      </p:sp>
      <p:pic>
        <p:nvPicPr>
          <p:cNvPr id="5" name="Picture 4"/>
          <p:cNvPicPr>
            <a:picLocks noChangeAspect="1"/>
          </p:cNvPicPr>
          <p:nvPr/>
        </p:nvPicPr>
        <p:blipFill>
          <a:blip r:embed="rId2"/>
          <a:stretch>
            <a:fillRect/>
          </a:stretch>
        </p:blipFill>
        <p:spPr>
          <a:xfrm>
            <a:off x="492230" y="2932689"/>
            <a:ext cx="5641972" cy="1065600"/>
          </a:xfrm>
          <a:prstGeom prst="rect">
            <a:avLst/>
          </a:prstGeom>
        </p:spPr>
      </p:pic>
      <p:sp>
        <p:nvSpPr>
          <p:cNvPr id="4" name="Slide Number Placeholder 3"/>
          <p:cNvSpPr>
            <a:spLocks noGrp="1"/>
          </p:cNvSpPr>
          <p:nvPr>
            <p:ph type="sldNum" sz="quarter" idx="12"/>
          </p:nvPr>
        </p:nvSpPr>
        <p:spPr/>
        <p:txBody>
          <a:bodyPr/>
          <a:lstStyle/>
          <a:p>
            <a:fld id="{292A23B7-37DC-8A4A-9988-CC944C08523F}" type="slidenum">
              <a:rPr lang="en-US" smtClean="0"/>
              <a:t>11</a:t>
            </a:fld>
            <a:endParaRPr lang="en-US"/>
          </a:p>
        </p:txBody>
      </p:sp>
      <p:sp>
        <p:nvSpPr>
          <p:cNvPr id="15" name="Title 1"/>
          <p:cNvSpPr>
            <a:spLocks noGrp="1"/>
          </p:cNvSpPr>
          <p:nvPr>
            <p:ph type="title"/>
          </p:nvPr>
        </p:nvSpPr>
        <p:spPr>
          <a:xfrm>
            <a:off x="342900" y="432128"/>
            <a:ext cx="6172200" cy="513926"/>
          </a:xfrm>
        </p:spPr>
        <p:txBody>
          <a:bodyPr>
            <a:noAutofit/>
          </a:bodyPr>
          <a:lstStyle/>
          <a:p>
            <a:r>
              <a:rPr lang="en-US" sz="4000" dirty="0" smtClean="0"/>
              <a:t>Rating Curve Development</a:t>
            </a:r>
            <a:br>
              <a:rPr lang="en-US" sz="4000" dirty="0" smtClean="0"/>
            </a:br>
            <a:r>
              <a:rPr lang="en-US" sz="2800" dirty="0" smtClean="0"/>
              <a:t>(continued)</a:t>
            </a:r>
            <a:endParaRPr lang="en-US" sz="2800" dirty="0"/>
          </a:p>
        </p:txBody>
      </p:sp>
    </p:spTree>
    <p:extLst>
      <p:ext uri="{BB962C8B-B14F-4D97-AF65-F5344CB8AC3E}">
        <p14:creationId xmlns:p14="http://schemas.microsoft.com/office/powerpoint/2010/main" val="1804557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Sites:</a:t>
            </a:r>
            <a:endParaRPr lang="en-US" dirty="0"/>
          </a:p>
        </p:txBody>
      </p:sp>
      <p:pic>
        <p:nvPicPr>
          <p:cNvPr id="4" name="Picture 3" descr="hetchyimage.eps"/>
          <p:cNvPicPr>
            <a:picLocks noChangeAspect="1"/>
          </p:cNvPicPr>
          <p:nvPr/>
        </p:nvPicPr>
        <p:blipFill rotWithShape="1">
          <a:blip r:embed="rId2">
            <a:extLst>
              <a:ext uri="{28A0092B-C50C-407E-A947-70E740481C1C}">
                <a14:useLocalDpi xmlns:a14="http://schemas.microsoft.com/office/drawing/2010/main" val="0"/>
              </a:ext>
            </a:extLst>
          </a:blip>
          <a:srcRect t="15637"/>
          <a:stretch/>
        </p:blipFill>
        <p:spPr>
          <a:xfrm>
            <a:off x="114300" y="2098215"/>
            <a:ext cx="5943600" cy="3771352"/>
          </a:xfrm>
          <a:prstGeom prst="rect">
            <a:avLst/>
          </a:prstGeom>
        </p:spPr>
      </p:pic>
      <p:sp>
        <p:nvSpPr>
          <p:cNvPr id="5" name="Slide Number Placeholder 4"/>
          <p:cNvSpPr>
            <a:spLocks noGrp="1"/>
          </p:cNvSpPr>
          <p:nvPr>
            <p:ph type="sldNum" sz="quarter" idx="12"/>
          </p:nvPr>
        </p:nvSpPr>
        <p:spPr/>
        <p:txBody>
          <a:bodyPr/>
          <a:lstStyle/>
          <a:p>
            <a:fld id="{292A23B7-37DC-8A4A-9988-CC944C08523F}" type="slidenum">
              <a:rPr lang="en-US" smtClean="0"/>
              <a:t>12</a:t>
            </a:fld>
            <a:endParaRPr lang="en-US"/>
          </a:p>
        </p:txBody>
      </p:sp>
      <p:sp>
        <p:nvSpPr>
          <p:cNvPr id="3" name="TextBox 2"/>
          <p:cNvSpPr txBox="1"/>
          <p:nvPr/>
        </p:nvSpPr>
        <p:spPr>
          <a:xfrm>
            <a:off x="4364462" y="6327720"/>
            <a:ext cx="1997296" cy="646331"/>
          </a:xfrm>
          <a:prstGeom prst="rect">
            <a:avLst/>
          </a:prstGeom>
          <a:noFill/>
        </p:spPr>
        <p:txBody>
          <a:bodyPr wrap="square" rtlCol="0">
            <a:spAutoFit/>
          </a:bodyPr>
          <a:lstStyle/>
          <a:p>
            <a:r>
              <a:rPr lang="en-US" dirty="0" smtClean="0"/>
              <a:t>Lyell Fork below </a:t>
            </a:r>
            <a:r>
              <a:rPr lang="en-US" dirty="0" err="1" smtClean="0"/>
              <a:t>Maclure</a:t>
            </a:r>
            <a:endParaRPr lang="en-US" dirty="0"/>
          </a:p>
        </p:txBody>
      </p:sp>
      <p:sp>
        <p:nvSpPr>
          <p:cNvPr id="6" name="TextBox 5"/>
          <p:cNvSpPr txBox="1"/>
          <p:nvPr/>
        </p:nvSpPr>
        <p:spPr>
          <a:xfrm>
            <a:off x="4860704" y="3308799"/>
            <a:ext cx="1997296" cy="646331"/>
          </a:xfrm>
          <a:prstGeom prst="rect">
            <a:avLst/>
          </a:prstGeom>
          <a:noFill/>
        </p:spPr>
        <p:txBody>
          <a:bodyPr wrap="square" rtlCol="0">
            <a:spAutoFit/>
          </a:bodyPr>
          <a:lstStyle/>
          <a:p>
            <a:r>
              <a:rPr lang="en-US" dirty="0" smtClean="0"/>
              <a:t>Dana Fork of the Tuolumne River</a:t>
            </a:r>
            <a:endParaRPr lang="en-US" dirty="0"/>
          </a:p>
        </p:txBody>
      </p:sp>
      <p:sp>
        <p:nvSpPr>
          <p:cNvPr id="7" name="TextBox 6"/>
          <p:cNvSpPr txBox="1"/>
          <p:nvPr/>
        </p:nvSpPr>
        <p:spPr>
          <a:xfrm>
            <a:off x="2917604" y="5865656"/>
            <a:ext cx="1997296" cy="646331"/>
          </a:xfrm>
          <a:prstGeom prst="rect">
            <a:avLst/>
          </a:prstGeom>
          <a:noFill/>
        </p:spPr>
        <p:txBody>
          <a:bodyPr wrap="square" rtlCol="0">
            <a:spAutoFit/>
          </a:bodyPr>
          <a:lstStyle/>
          <a:p>
            <a:r>
              <a:rPr lang="en-US" dirty="0" smtClean="0"/>
              <a:t>Lyell Fork of the Tuolumne River</a:t>
            </a:r>
            <a:endParaRPr lang="en-US" dirty="0"/>
          </a:p>
        </p:txBody>
      </p:sp>
      <p:sp>
        <p:nvSpPr>
          <p:cNvPr id="8" name="TextBox 7"/>
          <p:cNvSpPr txBox="1"/>
          <p:nvPr/>
        </p:nvSpPr>
        <p:spPr>
          <a:xfrm>
            <a:off x="882892" y="5225586"/>
            <a:ext cx="3161015" cy="369332"/>
          </a:xfrm>
          <a:prstGeom prst="rect">
            <a:avLst/>
          </a:prstGeom>
          <a:noFill/>
        </p:spPr>
        <p:txBody>
          <a:bodyPr wrap="square" rtlCol="0">
            <a:spAutoFit/>
          </a:bodyPr>
          <a:lstStyle/>
          <a:p>
            <a:r>
              <a:rPr lang="en-US" dirty="0" smtClean="0"/>
              <a:t>Tuolumne River at Highway 120</a:t>
            </a:r>
            <a:endParaRPr lang="en-US" dirty="0"/>
          </a:p>
        </p:txBody>
      </p:sp>
      <p:sp>
        <p:nvSpPr>
          <p:cNvPr id="9" name="TextBox 8"/>
          <p:cNvSpPr txBox="1"/>
          <p:nvPr/>
        </p:nvSpPr>
        <p:spPr>
          <a:xfrm>
            <a:off x="4060604" y="2115154"/>
            <a:ext cx="1997296" cy="369332"/>
          </a:xfrm>
          <a:prstGeom prst="rect">
            <a:avLst/>
          </a:prstGeom>
          <a:noFill/>
        </p:spPr>
        <p:txBody>
          <a:bodyPr wrap="square" rtlCol="0">
            <a:spAutoFit/>
          </a:bodyPr>
          <a:lstStyle/>
          <a:p>
            <a:r>
              <a:rPr lang="en-US" dirty="0" smtClean="0"/>
              <a:t>Delaney Creek</a:t>
            </a:r>
            <a:endParaRPr lang="en-US" dirty="0"/>
          </a:p>
        </p:txBody>
      </p:sp>
      <p:cxnSp>
        <p:nvCxnSpPr>
          <p:cNvPr id="11" name="Straight Arrow Connector 10"/>
          <p:cNvCxnSpPr/>
          <p:nvPr/>
        </p:nvCxnSpPr>
        <p:spPr>
          <a:xfrm flipV="1">
            <a:off x="3711026" y="4561982"/>
            <a:ext cx="530146" cy="663604"/>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241172" y="4561982"/>
            <a:ext cx="209593" cy="130758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749743" y="5377987"/>
            <a:ext cx="265073" cy="949734"/>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1"/>
          </p:cNvCxnSpPr>
          <p:nvPr/>
        </p:nvCxnSpPr>
        <p:spPr>
          <a:xfrm flipH="1">
            <a:off x="4395285" y="3631965"/>
            <a:ext cx="465419" cy="841012"/>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4204185" y="2379628"/>
            <a:ext cx="154113" cy="2068689"/>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4115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yell_blw_Maclure_05_15.png"/>
          <p:cNvPicPr>
            <a:picLocks noChangeAspect="1"/>
          </p:cNvPicPr>
          <p:nvPr/>
        </p:nvPicPr>
        <p:blipFill rotWithShape="1">
          <a:blip r:embed="rId2">
            <a:extLst>
              <a:ext uri="{28A0092B-C50C-407E-A947-70E740481C1C}">
                <a14:useLocalDpi xmlns:a14="http://schemas.microsoft.com/office/drawing/2010/main" val="0"/>
              </a:ext>
            </a:extLst>
          </a:blip>
          <a:srcRect l="5001" r="5925"/>
          <a:stretch/>
        </p:blipFill>
        <p:spPr>
          <a:xfrm>
            <a:off x="94112" y="4377564"/>
            <a:ext cx="6570123" cy="2299999"/>
          </a:xfrm>
          <a:prstGeom prst="rect">
            <a:avLst/>
          </a:prstGeom>
        </p:spPr>
      </p:pic>
      <p:sp>
        <p:nvSpPr>
          <p:cNvPr id="4" name="Slide Number Placeholder 3"/>
          <p:cNvSpPr>
            <a:spLocks noGrp="1"/>
          </p:cNvSpPr>
          <p:nvPr>
            <p:ph type="sldNum" sz="quarter" idx="12"/>
          </p:nvPr>
        </p:nvSpPr>
        <p:spPr/>
        <p:txBody>
          <a:bodyPr/>
          <a:lstStyle/>
          <a:p>
            <a:fld id="{292A23B7-37DC-8A4A-9988-CC944C08523F}" type="slidenum">
              <a:rPr lang="en-US" smtClean="0"/>
              <a:t>13</a:t>
            </a:fld>
            <a:endParaRPr lang="en-US" dirty="0"/>
          </a:p>
        </p:txBody>
      </p:sp>
      <p:sp>
        <p:nvSpPr>
          <p:cNvPr id="5" name="Title 1"/>
          <p:cNvSpPr txBox="1">
            <a:spLocks/>
          </p:cNvSpPr>
          <p:nvPr/>
        </p:nvSpPr>
        <p:spPr>
          <a:xfrm>
            <a:off x="342900" y="357847"/>
            <a:ext cx="6172200" cy="51392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Lyell Fork below </a:t>
            </a:r>
            <a:r>
              <a:rPr lang="en-US" sz="4000" dirty="0" err="1" smtClean="0"/>
              <a:t>Maclure</a:t>
            </a:r>
            <a:endParaRPr lang="en-US" sz="4000" dirty="0"/>
          </a:p>
        </p:txBody>
      </p:sp>
      <p:pic>
        <p:nvPicPr>
          <p:cNvPr id="6" name="Picture 5"/>
          <p:cNvPicPr>
            <a:picLocks noChangeAspect="1"/>
          </p:cNvPicPr>
          <p:nvPr/>
        </p:nvPicPr>
        <p:blipFill rotWithShape="1">
          <a:blip r:embed="rId3"/>
          <a:srcRect t="7576" b="25805"/>
          <a:stretch/>
        </p:blipFill>
        <p:spPr>
          <a:xfrm>
            <a:off x="0" y="1185320"/>
            <a:ext cx="6858000" cy="3276614"/>
          </a:xfrm>
          <a:prstGeom prst="rect">
            <a:avLst/>
          </a:prstGeom>
        </p:spPr>
      </p:pic>
      <p:cxnSp>
        <p:nvCxnSpPr>
          <p:cNvPr id="7" name="Straight Connector 6"/>
          <p:cNvCxnSpPr/>
          <p:nvPr/>
        </p:nvCxnSpPr>
        <p:spPr>
          <a:xfrm>
            <a:off x="3556000" y="1566318"/>
            <a:ext cx="2895600" cy="0"/>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635500" y="1185319"/>
            <a:ext cx="889000" cy="369332"/>
          </a:xfrm>
          <a:prstGeom prst="rect">
            <a:avLst/>
          </a:prstGeom>
          <a:noFill/>
          <a:ln>
            <a:noFill/>
          </a:ln>
        </p:spPr>
        <p:txBody>
          <a:bodyPr wrap="square" rtlCol="0">
            <a:spAutoFit/>
          </a:bodyPr>
          <a:lstStyle/>
          <a:p>
            <a:r>
              <a:rPr lang="en-US" b="1" dirty="0">
                <a:solidFill>
                  <a:srgbClr val="8EB4E3"/>
                </a:solidFill>
              </a:rPr>
              <a:t>4</a:t>
            </a:r>
            <a:r>
              <a:rPr lang="en-US" b="1" dirty="0" smtClean="0">
                <a:solidFill>
                  <a:srgbClr val="8EB4E3"/>
                </a:solidFill>
              </a:rPr>
              <a:t>0 m</a:t>
            </a:r>
            <a:endParaRPr lang="en-US" b="1" dirty="0">
              <a:solidFill>
                <a:srgbClr val="8EB4E3"/>
              </a:solidFill>
            </a:endParaRPr>
          </a:p>
        </p:txBody>
      </p:sp>
      <p:cxnSp>
        <p:nvCxnSpPr>
          <p:cNvPr id="9" name="Straight Arrow Connector 8"/>
          <p:cNvCxnSpPr>
            <a:stCxn id="8" idx="1"/>
          </p:cNvCxnSpPr>
          <p:nvPr/>
        </p:nvCxnSpPr>
        <p:spPr>
          <a:xfrm flipH="1">
            <a:off x="3556000" y="1369985"/>
            <a:ext cx="1079500" cy="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321300" y="1388516"/>
            <a:ext cx="1130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832100" y="3234251"/>
            <a:ext cx="228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3602039" y="2760121"/>
            <a:ext cx="478894" cy="9694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755899" y="3729551"/>
            <a:ext cx="1126067" cy="646331"/>
          </a:xfrm>
          <a:prstGeom prst="rect">
            <a:avLst/>
          </a:prstGeom>
          <a:noFill/>
          <a:ln>
            <a:noFill/>
          </a:ln>
        </p:spPr>
        <p:txBody>
          <a:bodyPr wrap="square" rtlCol="0">
            <a:spAutoFit/>
          </a:bodyPr>
          <a:lstStyle/>
          <a:p>
            <a:r>
              <a:rPr lang="en-US" b="1" dirty="0" smtClean="0">
                <a:solidFill>
                  <a:schemeClr val="tx2">
                    <a:lumMod val="40000"/>
                    <a:lumOff val="60000"/>
                  </a:schemeClr>
                </a:solidFill>
              </a:rPr>
              <a:t>JMT/PCT Bridge</a:t>
            </a:r>
            <a:endParaRPr lang="en-US" b="1" dirty="0">
              <a:solidFill>
                <a:schemeClr val="tx2">
                  <a:lumMod val="40000"/>
                  <a:lumOff val="60000"/>
                </a:schemeClr>
              </a:solidFill>
            </a:endParaRPr>
          </a:p>
        </p:txBody>
      </p:sp>
      <p:sp>
        <p:nvSpPr>
          <p:cNvPr id="14" name="TextBox 13"/>
          <p:cNvSpPr txBox="1"/>
          <p:nvPr/>
        </p:nvSpPr>
        <p:spPr>
          <a:xfrm>
            <a:off x="3953933" y="3653351"/>
            <a:ext cx="1570567" cy="646331"/>
          </a:xfrm>
          <a:prstGeom prst="rect">
            <a:avLst/>
          </a:prstGeom>
          <a:noFill/>
          <a:ln>
            <a:noFill/>
          </a:ln>
        </p:spPr>
        <p:txBody>
          <a:bodyPr wrap="square" rtlCol="0">
            <a:spAutoFit/>
          </a:bodyPr>
          <a:lstStyle/>
          <a:p>
            <a:r>
              <a:rPr lang="en-US" b="1" dirty="0" smtClean="0">
                <a:solidFill>
                  <a:schemeClr val="tx2">
                    <a:lumMod val="40000"/>
                    <a:lumOff val="60000"/>
                  </a:schemeClr>
                </a:solidFill>
              </a:rPr>
              <a:t>site</a:t>
            </a:r>
          </a:p>
          <a:p>
            <a:r>
              <a:rPr lang="en-US" b="1" dirty="0" smtClean="0">
                <a:solidFill>
                  <a:schemeClr val="tx2">
                    <a:lumMod val="40000"/>
                    <a:lumOff val="60000"/>
                  </a:schemeClr>
                </a:solidFill>
              </a:rPr>
              <a:t>(stilling tube)</a:t>
            </a:r>
            <a:endParaRPr lang="en-US" b="1" dirty="0">
              <a:solidFill>
                <a:schemeClr val="tx2">
                  <a:lumMod val="40000"/>
                  <a:lumOff val="60000"/>
                </a:schemeClr>
              </a:solidFill>
            </a:endParaRPr>
          </a:p>
        </p:txBody>
      </p:sp>
      <p:cxnSp>
        <p:nvCxnSpPr>
          <p:cNvPr id="15" name="Straight Arrow Connector 14"/>
          <p:cNvCxnSpPr/>
          <p:nvPr/>
        </p:nvCxnSpPr>
        <p:spPr>
          <a:xfrm flipH="1" flipV="1">
            <a:off x="3793067" y="2463787"/>
            <a:ext cx="715435" cy="6825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241800" y="3047879"/>
            <a:ext cx="977899" cy="369332"/>
          </a:xfrm>
          <a:prstGeom prst="rect">
            <a:avLst/>
          </a:prstGeom>
          <a:noFill/>
          <a:ln>
            <a:noFill/>
          </a:ln>
        </p:spPr>
        <p:txBody>
          <a:bodyPr wrap="square" rtlCol="0">
            <a:spAutoFit/>
          </a:bodyPr>
          <a:lstStyle/>
          <a:p>
            <a:r>
              <a:rPr lang="en-US" b="1" dirty="0" smtClean="0">
                <a:solidFill>
                  <a:schemeClr val="tx2">
                    <a:lumMod val="40000"/>
                    <a:lumOff val="60000"/>
                  </a:schemeClr>
                </a:solidFill>
              </a:rPr>
              <a:t>control</a:t>
            </a:r>
            <a:endParaRPr lang="en-US" b="1" dirty="0">
              <a:solidFill>
                <a:schemeClr val="tx2">
                  <a:lumMod val="40000"/>
                  <a:lumOff val="60000"/>
                </a:schemeClr>
              </a:solidFill>
            </a:endParaRPr>
          </a:p>
        </p:txBody>
      </p:sp>
      <p:sp>
        <p:nvSpPr>
          <p:cNvPr id="3" name="TextBox 2"/>
          <p:cNvSpPr txBox="1"/>
          <p:nvPr/>
        </p:nvSpPr>
        <p:spPr>
          <a:xfrm>
            <a:off x="2755899" y="4890418"/>
            <a:ext cx="1048702" cy="307777"/>
          </a:xfrm>
          <a:prstGeom prst="rect">
            <a:avLst/>
          </a:prstGeom>
          <a:noFill/>
        </p:spPr>
        <p:txBody>
          <a:bodyPr wrap="square" rtlCol="0">
            <a:spAutoFit/>
          </a:bodyPr>
          <a:lstStyle/>
          <a:p>
            <a:r>
              <a:rPr lang="en-US" sz="1400" dirty="0"/>
              <a:t>i</a:t>
            </a:r>
            <a:r>
              <a:rPr lang="en-US" sz="1400" dirty="0" smtClean="0"/>
              <a:t>ce jams</a:t>
            </a:r>
            <a:endParaRPr lang="en-US" sz="1400" dirty="0"/>
          </a:p>
        </p:txBody>
      </p:sp>
      <p:cxnSp>
        <p:nvCxnSpPr>
          <p:cNvPr id="18" name="Straight Arrow Connector 17"/>
          <p:cNvCxnSpPr>
            <a:stCxn id="3" idx="1"/>
          </p:cNvCxnSpPr>
          <p:nvPr/>
        </p:nvCxnSpPr>
        <p:spPr>
          <a:xfrm flipH="1">
            <a:off x="2081951" y="5044307"/>
            <a:ext cx="673948" cy="153888"/>
          </a:xfrm>
          <a:prstGeom prst="straightConnector1">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556000" y="5044307"/>
            <a:ext cx="952502" cy="271555"/>
          </a:xfrm>
          <a:prstGeom prst="straightConnector1">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pic>
        <p:nvPicPr>
          <p:cNvPr id="21" name="Picture 20" descr="Lyell_blw_Maclure_2013.png"/>
          <p:cNvPicPr>
            <a:picLocks noChangeAspect="1"/>
          </p:cNvPicPr>
          <p:nvPr/>
        </p:nvPicPr>
        <p:blipFill rotWithShape="1">
          <a:blip r:embed="rId4">
            <a:extLst>
              <a:ext uri="{28A0092B-C50C-407E-A947-70E740481C1C}">
                <a14:useLocalDpi xmlns:a14="http://schemas.microsoft.com/office/drawing/2010/main" val="0"/>
              </a:ext>
            </a:extLst>
          </a:blip>
          <a:srcRect l="1481" t="4332" r="7857"/>
          <a:stretch/>
        </p:blipFill>
        <p:spPr>
          <a:xfrm>
            <a:off x="126452" y="6638283"/>
            <a:ext cx="3691614" cy="2508495"/>
          </a:xfrm>
          <a:prstGeom prst="rect">
            <a:avLst/>
          </a:prstGeom>
        </p:spPr>
      </p:pic>
      <p:sp>
        <p:nvSpPr>
          <p:cNvPr id="22" name="TextBox 21"/>
          <p:cNvSpPr txBox="1"/>
          <p:nvPr/>
        </p:nvSpPr>
        <p:spPr>
          <a:xfrm>
            <a:off x="3881966" y="6795398"/>
            <a:ext cx="2569634" cy="1477328"/>
          </a:xfrm>
          <a:prstGeom prst="rect">
            <a:avLst/>
          </a:prstGeom>
          <a:noFill/>
        </p:spPr>
        <p:txBody>
          <a:bodyPr wrap="square" rtlCol="0">
            <a:spAutoFit/>
          </a:bodyPr>
          <a:lstStyle/>
          <a:p>
            <a:r>
              <a:rPr lang="en-US" dirty="0" smtClean="0"/>
              <a:t>Overall, rating curve is good, but there is greater uncertainty in the datum before 2008, and there are occasional ice jams.</a:t>
            </a:r>
            <a:endParaRPr lang="en-US" dirty="0"/>
          </a:p>
        </p:txBody>
      </p:sp>
    </p:spTree>
    <p:extLst>
      <p:ext uri="{BB962C8B-B14F-4D97-AF65-F5344CB8AC3E}">
        <p14:creationId xmlns:p14="http://schemas.microsoft.com/office/powerpoint/2010/main" val="2197059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5257595"/>
            <a:ext cx="6858000" cy="3886405"/>
          </a:xfrm>
          <a:prstGeom prst="rect">
            <a:avLst/>
          </a:prstGeom>
        </p:spPr>
      </p:pic>
      <p:sp>
        <p:nvSpPr>
          <p:cNvPr id="2" name="Slide Number Placeholder 1"/>
          <p:cNvSpPr>
            <a:spLocks noGrp="1"/>
          </p:cNvSpPr>
          <p:nvPr>
            <p:ph type="sldNum" sz="quarter" idx="12"/>
          </p:nvPr>
        </p:nvSpPr>
        <p:spPr/>
        <p:txBody>
          <a:bodyPr/>
          <a:lstStyle/>
          <a:p>
            <a:fld id="{292A23B7-37DC-8A4A-9988-CC944C08523F}" type="slidenum">
              <a:rPr lang="en-US" smtClean="0"/>
              <a:t>14</a:t>
            </a:fld>
            <a:endParaRPr lang="en-US"/>
          </a:p>
        </p:txBody>
      </p:sp>
      <p:sp>
        <p:nvSpPr>
          <p:cNvPr id="5" name="Title 1"/>
          <p:cNvSpPr>
            <a:spLocks noGrp="1"/>
          </p:cNvSpPr>
          <p:nvPr>
            <p:ph type="title"/>
          </p:nvPr>
        </p:nvSpPr>
        <p:spPr>
          <a:xfrm>
            <a:off x="342900" y="434047"/>
            <a:ext cx="6172200" cy="513926"/>
          </a:xfrm>
        </p:spPr>
        <p:txBody>
          <a:bodyPr>
            <a:noAutofit/>
          </a:bodyPr>
          <a:lstStyle/>
          <a:p>
            <a:r>
              <a:rPr lang="en-US" sz="4000" dirty="0" smtClean="0"/>
              <a:t>Lyell Fork below </a:t>
            </a:r>
            <a:r>
              <a:rPr lang="en-US" sz="4000" dirty="0" err="1" smtClean="0"/>
              <a:t>Maclure</a:t>
            </a:r>
            <a:endParaRPr lang="en-US" sz="4000" dirty="0"/>
          </a:p>
        </p:txBody>
      </p:sp>
      <p:pic>
        <p:nvPicPr>
          <p:cNvPr id="4" name="Picture 3"/>
          <p:cNvPicPr>
            <a:picLocks noChangeAspect="1"/>
          </p:cNvPicPr>
          <p:nvPr/>
        </p:nvPicPr>
        <p:blipFill>
          <a:blip r:embed="rId3"/>
          <a:stretch>
            <a:fillRect/>
          </a:stretch>
        </p:blipFill>
        <p:spPr>
          <a:xfrm>
            <a:off x="0" y="1030572"/>
            <a:ext cx="6858000" cy="4238710"/>
          </a:xfrm>
          <a:prstGeom prst="rect">
            <a:avLst/>
          </a:prstGeom>
        </p:spPr>
      </p:pic>
      <p:sp>
        <p:nvSpPr>
          <p:cNvPr id="7" name="TextBox 6"/>
          <p:cNvSpPr txBox="1"/>
          <p:nvPr/>
        </p:nvSpPr>
        <p:spPr>
          <a:xfrm>
            <a:off x="0" y="1123496"/>
            <a:ext cx="2157805" cy="1200329"/>
          </a:xfrm>
          <a:prstGeom prst="rect">
            <a:avLst/>
          </a:prstGeom>
          <a:solidFill>
            <a:schemeClr val="bg1"/>
          </a:solidFill>
          <a:ln w="28575" cmpd="sng">
            <a:solidFill>
              <a:schemeClr val="tx1"/>
            </a:solidFill>
          </a:ln>
        </p:spPr>
        <p:txBody>
          <a:bodyPr wrap="square" rtlCol="0">
            <a:spAutoFit/>
          </a:bodyPr>
          <a:lstStyle/>
          <a:p>
            <a:r>
              <a:rPr lang="en-US" dirty="0" smtClean="0"/>
              <a:t>Latitude: 37.777</a:t>
            </a:r>
          </a:p>
          <a:p>
            <a:r>
              <a:rPr lang="en-US" dirty="0" smtClean="0"/>
              <a:t>Longitude: -119.261</a:t>
            </a:r>
          </a:p>
          <a:p>
            <a:r>
              <a:rPr lang="en-US" dirty="0" smtClean="0"/>
              <a:t>Datum: NAD83</a:t>
            </a:r>
          </a:p>
          <a:p>
            <a:r>
              <a:rPr lang="en-US" dirty="0" smtClean="0"/>
              <a:t>Elevation: 2940 m</a:t>
            </a:r>
            <a:endParaRPr lang="en-US" dirty="0"/>
          </a:p>
        </p:txBody>
      </p:sp>
      <p:cxnSp>
        <p:nvCxnSpPr>
          <p:cNvPr id="10" name="Straight Arrow Connector 9"/>
          <p:cNvCxnSpPr/>
          <p:nvPr/>
        </p:nvCxnSpPr>
        <p:spPr>
          <a:xfrm flipV="1">
            <a:off x="1569313" y="7764334"/>
            <a:ext cx="949847" cy="547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960171" y="8311554"/>
            <a:ext cx="2756621" cy="369332"/>
          </a:xfrm>
          <a:prstGeom prst="rect">
            <a:avLst/>
          </a:prstGeom>
          <a:noFill/>
        </p:spPr>
        <p:txBody>
          <a:bodyPr wrap="square" rtlCol="0">
            <a:spAutoFit/>
          </a:bodyPr>
          <a:lstStyle/>
          <a:p>
            <a:r>
              <a:rPr lang="en-US" dirty="0" smtClean="0">
                <a:solidFill>
                  <a:schemeClr val="accent1">
                    <a:lumMod val="20000"/>
                    <a:lumOff val="80000"/>
                  </a:schemeClr>
                </a:solidFill>
              </a:rPr>
              <a:t>Instrument location</a:t>
            </a:r>
            <a:endParaRPr lang="en-US" dirty="0">
              <a:solidFill>
                <a:schemeClr val="accent1">
                  <a:lumMod val="20000"/>
                  <a:lumOff val="80000"/>
                </a:schemeClr>
              </a:solidFill>
            </a:endParaRPr>
          </a:p>
        </p:txBody>
      </p:sp>
      <p:sp>
        <p:nvSpPr>
          <p:cNvPr id="12" name="TextBox 11"/>
          <p:cNvSpPr txBox="1"/>
          <p:nvPr/>
        </p:nvSpPr>
        <p:spPr>
          <a:xfrm>
            <a:off x="342900" y="4611264"/>
            <a:ext cx="2847348" cy="646331"/>
          </a:xfrm>
          <a:prstGeom prst="rect">
            <a:avLst/>
          </a:prstGeom>
          <a:noFill/>
        </p:spPr>
        <p:txBody>
          <a:bodyPr wrap="square" rtlCol="0">
            <a:spAutoFit/>
          </a:bodyPr>
          <a:lstStyle/>
          <a:p>
            <a:r>
              <a:rPr lang="en-US" dirty="0" smtClean="0"/>
              <a:t>View upstream from instrument</a:t>
            </a:r>
            <a:endParaRPr lang="en-US" dirty="0"/>
          </a:p>
        </p:txBody>
      </p:sp>
      <p:grpSp>
        <p:nvGrpSpPr>
          <p:cNvPr id="15" name="Group 14"/>
          <p:cNvGrpSpPr/>
          <p:nvPr/>
        </p:nvGrpSpPr>
        <p:grpSpPr>
          <a:xfrm rot="5022583">
            <a:off x="5787615" y="4834316"/>
            <a:ext cx="721293" cy="869931"/>
            <a:chOff x="878349" y="7688942"/>
            <a:chExt cx="999195" cy="1205099"/>
          </a:xfrm>
        </p:grpSpPr>
        <p:sp>
          <p:nvSpPr>
            <p:cNvPr id="16" name="Right Arrow 15"/>
            <p:cNvSpPr/>
            <p:nvPr/>
          </p:nvSpPr>
          <p:spPr>
            <a:xfrm rot="18036113">
              <a:off x="789037" y="7805533"/>
              <a:ext cx="1177820" cy="99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extBox 16"/>
            <p:cNvSpPr txBox="1"/>
            <p:nvPr/>
          </p:nvSpPr>
          <p:spPr>
            <a:xfrm rot="17892465">
              <a:off x="787652" y="7948227"/>
              <a:ext cx="1158108" cy="639537"/>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grpSp>
    </p:spTree>
    <p:extLst>
      <p:ext uri="{BB962C8B-B14F-4D97-AF65-F5344CB8AC3E}">
        <p14:creationId xmlns:p14="http://schemas.microsoft.com/office/powerpoint/2010/main" val="10289264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2A23B7-37DC-8A4A-9988-CC944C08523F}" type="slidenum">
              <a:rPr lang="en-US" smtClean="0"/>
              <a:t>15</a:t>
            </a:fld>
            <a:endParaRPr lang="en-US"/>
          </a:p>
        </p:txBody>
      </p:sp>
      <p:sp>
        <p:nvSpPr>
          <p:cNvPr id="5" name="Content Placeholder 2"/>
          <p:cNvSpPr>
            <a:spLocks noGrp="1"/>
          </p:cNvSpPr>
          <p:nvPr>
            <p:ph idx="1"/>
          </p:nvPr>
        </p:nvSpPr>
        <p:spPr>
          <a:xfrm>
            <a:off x="99350" y="7085972"/>
            <a:ext cx="6415749" cy="2058027"/>
          </a:xfrm>
        </p:spPr>
        <p:txBody>
          <a:bodyPr>
            <a:normAutofit fontScale="62500" lnSpcReduction="20000"/>
          </a:bodyPr>
          <a:lstStyle/>
          <a:p>
            <a:pPr marL="0" indent="0">
              <a:buNone/>
            </a:pPr>
            <a:r>
              <a:rPr lang="en-US" dirty="0" smtClean="0"/>
              <a:t>Based on photographs estimate two cross-sections</a:t>
            </a:r>
            <a:r>
              <a:rPr lang="en-US" dirty="0"/>
              <a:t>: </a:t>
            </a:r>
            <a:endParaRPr lang="en-US" dirty="0" smtClean="0"/>
          </a:p>
          <a:p>
            <a:pPr lvl="1"/>
            <a:r>
              <a:rPr lang="en-US" dirty="0" smtClean="0"/>
              <a:t>Channel </a:t>
            </a:r>
            <a:r>
              <a:rPr lang="en-US" dirty="0"/>
              <a:t>Control</a:t>
            </a:r>
          </a:p>
          <a:p>
            <a:pPr lvl="2"/>
            <a:r>
              <a:rPr lang="en-US" dirty="0"/>
              <a:t>Width: 6 m +- 2 m</a:t>
            </a:r>
          </a:p>
          <a:p>
            <a:pPr lvl="2"/>
            <a:r>
              <a:rPr lang="en-US" dirty="0"/>
              <a:t>Slope: 0.04 +- 0.02</a:t>
            </a:r>
          </a:p>
          <a:p>
            <a:pPr lvl="1"/>
            <a:r>
              <a:rPr lang="en-US" dirty="0"/>
              <a:t>Section Control</a:t>
            </a:r>
          </a:p>
          <a:p>
            <a:pPr lvl="2"/>
            <a:r>
              <a:rPr lang="en-US" dirty="0"/>
              <a:t>Width: 3 m +- 3 m (unknown cross-section)</a:t>
            </a:r>
          </a:p>
          <a:p>
            <a:pPr lvl="2"/>
            <a:r>
              <a:rPr lang="en-US" dirty="0"/>
              <a:t>Height of control break: 3 m +- 3 m (unknown cross-section, maximum depth measured is 6 m</a:t>
            </a:r>
            <a:r>
              <a:rPr lang="en-US" dirty="0" smtClean="0"/>
              <a:t>)</a:t>
            </a:r>
            <a:endParaRPr lang="en-US" dirty="0"/>
          </a:p>
        </p:txBody>
      </p:sp>
      <p:sp>
        <p:nvSpPr>
          <p:cNvPr id="6" name="TextBox 5"/>
          <p:cNvSpPr txBox="1"/>
          <p:nvPr/>
        </p:nvSpPr>
        <p:spPr>
          <a:xfrm>
            <a:off x="3128301" y="0"/>
            <a:ext cx="3718395" cy="369332"/>
          </a:xfrm>
          <a:prstGeom prst="rect">
            <a:avLst/>
          </a:prstGeom>
          <a:solidFill>
            <a:srgbClr val="FFFFFF"/>
          </a:solidFill>
        </p:spPr>
        <p:txBody>
          <a:bodyPr wrap="square" rtlCol="0">
            <a:spAutoFit/>
          </a:bodyPr>
          <a:lstStyle/>
          <a:p>
            <a:r>
              <a:rPr lang="en-US" dirty="0" smtClean="0"/>
              <a:t>Lyell Fork below </a:t>
            </a:r>
            <a:r>
              <a:rPr lang="en-US" dirty="0" err="1" smtClean="0"/>
              <a:t>Maclure</a:t>
            </a:r>
            <a:r>
              <a:rPr lang="en-US" dirty="0" smtClean="0"/>
              <a:t> Creek</a:t>
            </a:r>
            <a:endParaRPr lang="en-US" dirty="0"/>
          </a:p>
        </p:txBody>
      </p:sp>
      <p:pic>
        <p:nvPicPr>
          <p:cNvPr id="8" name="Picture 7"/>
          <p:cNvPicPr>
            <a:picLocks noChangeAspect="1"/>
          </p:cNvPicPr>
          <p:nvPr/>
        </p:nvPicPr>
        <p:blipFill>
          <a:blip r:embed="rId2"/>
          <a:stretch>
            <a:fillRect/>
          </a:stretch>
        </p:blipFill>
        <p:spPr>
          <a:xfrm>
            <a:off x="-11304" y="369332"/>
            <a:ext cx="6858000" cy="4015354"/>
          </a:xfrm>
          <a:prstGeom prst="rect">
            <a:avLst/>
          </a:prstGeom>
        </p:spPr>
      </p:pic>
      <p:pic>
        <p:nvPicPr>
          <p:cNvPr id="9" name="Picture 8"/>
          <p:cNvPicPr>
            <a:picLocks noChangeAspect="1"/>
          </p:cNvPicPr>
          <p:nvPr/>
        </p:nvPicPr>
        <p:blipFill>
          <a:blip r:embed="rId3"/>
          <a:stretch>
            <a:fillRect/>
          </a:stretch>
        </p:blipFill>
        <p:spPr>
          <a:xfrm>
            <a:off x="3221843" y="4384686"/>
            <a:ext cx="3604204" cy="2701287"/>
          </a:xfrm>
          <a:prstGeom prst="rect">
            <a:avLst/>
          </a:prstGeom>
        </p:spPr>
      </p:pic>
      <p:pic>
        <p:nvPicPr>
          <p:cNvPr id="10" name="Picture 9"/>
          <p:cNvPicPr>
            <a:picLocks noChangeAspect="1"/>
          </p:cNvPicPr>
          <p:nvPr/>
        </p:nvPicPr>
        <p:blipFill>
          <a:blip r:embed="rId4"/>
          <a:stretch>
            <a:fillRect/>
          </a:stretch>
        </p:blipFill>
        <p:spPr>
          <a:xfrm>
            <a:off x="-1" y="4384687"/>
            <a:ext cx="3221843" cy="1945972"/>
          </a:xfrm>
          <a:prstGeom prst="rect">
            <a:avLst/>
          </a:prstGeom>
        </p:spPr>
      </p:pic>
    </p:spTree>
    <p:extLst>
      <p:ext uri="{BB962C8B-B14F-4D97-AF65-F5344CB8AC3E}">
        <p14:creationId xmlns:p14="http://schemas.microsoft.com/office/powerpoint/2010/main" val="200442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 y="4845768"/>
            <a:ext cx="5486400" cy="414675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779"/>
          <a:stretch/>
        </p:blipFill>
        <p:spPr>
          <a:xfrm>
            <a:off x="31344" y="571009"/>
            <a:ext cx="5277954" cy="4537439"/>
          </a:xfrm>
          <a:prstGeom prst="rect">
            <a:avLst/>
          </a:prstGeom>
        </p:spPr>
      </p:pic>
      <p:sp>
        <p:nvSpPr>
          <p:cNvPr id="5" name="TextBox 4"/>
          <p:cNvSpPr txBox="1"/>
          <p:nvPr/>
        </p:nvSpPr>
        <p:spPr>
          <a:xfrm>
            <a:off x="3389614" y="0"/>
            <a:ext cx="3457082" cy="369332"/>
          </a:xfrm>
          <a:prstGeom prst="rect">
            <a:avLst/>
          </a:prstGeom>
          <a:solidFill>
            <a:srgbClr val="FFFFFF"/>
          </a:solidFill>
        </p:spPr>
        <p:txBody>
          <a:bodyPr wrap="square" rtlCol="0">
            <a:spAutoFit/>
          </a:bodyPr>
          <a:lstStyle/>
          <a:p>
            <a:r>
              <a:rPr lang="en-US" dirty="0" smtClean="0"/>
              <a:t>Lyell Fork below </a:t>
            </a:r>
            <a:r>
              <a:rPr lang="en-US" dirty="0" err="1" smtClean="0"/>
              <a:t>Maclure</a:t>
            </a:r>
            <a:r>
              <a:rPr lang="en-US" dirty="0" smtClean="0"/>
              <a:t> Creek</a:t>
            </a:r>
            <a:endParaRPr lang="en-US" dirty="0"/>
          </a:p>
        </p:txBody>
      </p:sp>
      <p:sp>
        <p:nvSpPr>
          <p:cNvPr id="7" name="TextBox 6"/>
          <p:cNvSpPr txBox="1"/>
          <p:nvPr/>
        </p:nvSpPr>
        <p:spPr>
          <a:xfrm>
            <a:off x="1938701" y="524731"/>
            <a:ext cx="2323113" cy="600164"/>
          </a:xfrm>
          <a:prstGeom prst="rect">
            <a:avLst/>
          </a:prstGeom>
          <a:noFill/>
        </p:spPr>
        <p:txBody>
          <a:bodyPr wrap="square" rtlCol="0">
            <a:spAutoFit/>
          </a:bodyPr>
          <a:lstStyle/>
          <a:p>
            <a:r>
              <a:rPr lang="en-US" sz="1100" b="1" dirty="0" smtClean="0"/>
              <a:t>Least Squares </a:t>
            </a:r>
            <a:r>
              <a:rPr lang="en-US" sz="1100" dirty="0" smtClean="0"/>
              <a:t>(stage in </a:t>
            </a:r>
            <a:r>
              <a:rPr lang="en-US" sz="1100" dirty="0" err="1" smtClean="0"/>
              <a:t>ft</a:t>
            </a:r>
            <a:r>
              <a:rPr lang="en-US" sz="1100" dirty="0" smtClean="0"/>
              <a:t>, Q in </a:t>
            </a:r>
            <a:r>
              <a:rPr lang="en-US" sz="1100" dirty="0" err="1" smtClean="0"/>
              <a:t>cfs</a:t>
            </a:r>
            <a:r>
              <a:rPr lang="en-US" sz="1100" dirty="0" smtClean="0"/>
              <a:t>): </a:t>
            </a:r>
          </a:p>
          <a:p>
            <a:r>
              <a:rPr lang="en-US" sz="1100" dirty="0" smtClean="0"/>
              <a:t>Q  = 14.9123*(H – 6)^2.5323</a:t>
            </a:r>
            <a:endParaRPr lang="en-US" sz="1100" dirty="0"/>
          </a:p>
          <a:p>
            <a:endParaRPr lang="en-US" sz="1100" dirty="0" smtClean="0"/>
          </a:p>
        </p:txBody>
      </p:sp>
      <p:sp>
        <p:nvSpPr>
          <p:cNvPr id="9" name="TextBox 8"/>
          <p:cNvSpPr txBox="1"/>
          <p:nvPr/>
        </p:nvSpPr>
        <p:spPr>
          <a:xfrm>
            <a:off x="4909567" y="539039"/>
            <a:ext cx="2066133" cy="4662815"/>
          </a:xfrm>
          <a:prstGeom prst="rect">
            <a:avLst/>
          </a:prstGeom>
          <a:noFill/>
        </p:spPr>
        <p:txBody>
          <a:bodyPr wrap="square" rtlCol="0">
            <a:spAutoFit/>
          </a:bodyPr>
          <a:lstStyle/>
          <a:p>
            <a:r>
              <a:rPr lang="en-US" sz="1100" b="1" dirty="0" err="1" smtClean="0"/>
              <a:t>BaRatin</a:t>
            </a:r>
            <a:r>
              <a:rPr lang="en-US" sz="1100" b="1" dirty="0" smtClean="0"/>
              <a:t> </a:t>
            </a:r>
            <a:r>
              <a:rPr lang="en-US" sz="1100" dirty="0" smtClean="0"/>
              <a:t>(stage in m, Q in </a:t>
            </a:r>
            <a:r>
              <a:rPr lang="en-US" sz="1100" dirty="0" err="1" smtClean="0"/>
              <a:t>cms</a:t>
            </a:r>
            <a:r>
              <a:rPr lang="en-US" sz="1100" dirty="0" smtClean="0"/>
              <a:t>):</a:t>
            </a:r>
          </a:p>
          <a:p>
            <a:endParaRPr lang="en-US" sz="1100" dirty="0" smtClean="0"/>
          </a:p>
          <a:p>
            <a:endParaRPr lang="en-US" sz="1100" dirty="0"/>
          </a:p>
          <a:p>
            <a:endParaRPr lang="en-US" sz="1100" dirty="0" smtClean="0"/>
          </a:p>
          <a:p>
            <a:endParaRPr lang="en-US" sz="1100" dirty="0" smtClean="0"/>
          </a:p>
          <a:p>
            <a:endParaRPr lang="en-US" sz="1100" dirty="0" smtClean="0"/>
          </a:p>
          <a:p>
            <a:endParaRPr lang="en-US" sz="1100" dirty="0"/>
          </a:p>
          <a:p>
            <a:endParaRPr lang="en-US" sz="1100" dirty="0" smtClean="0"/>
          </a:p>
          <a:p>
            <a:endParaRPr lang="en-US" sz="1100" dirty="0"/>
          </a:p>
          <a:p>
            <a:endParaRPr lang="en-US" sz="1100" dirty="0" smtClean="0"/>
          </a:p>
          <a:p>
            <a:endParaRPr lang="en-US" sz="1100" dirty="0"/>
          </a:p>
          <a:p>
            <a:endParaRPr lang="en-US" sz="1100" dirty="0"/>
          </a:p>
          <a:p>
            <a:r>
              <a:rPr lang="en-US" sz="1100" dirty="0" smtClean="0"/>
              <a:t>2.25m &lt; H &lt;= 6.044m</a:t>
            </a:r>
          </a:p>
          <a:p>
            <a:r>
              <a:rPr lang="en-US" sz="1100" dirty="0" smtClean="0"/>
              <a:t>Q = 11.609*(H –2.0443)^1.6415</a:t>
            </a:r>
            <a:endParaRPr lang="en-US" sz="1100" dirty="0"/>
          </a:p>
          <a:p>
            <a:endParaRPr lang="en-US" sz="1100" dirty="0"/>
          </a:p>
          <a:p>
            <a:endParaRPr lang="en-US" sz="1100" dirty="0" smtClean="0"/>
          </a:p>
          <a:p>
            <a:endParaRPr lang="en-US" sz="1100" dirty="0"/>
          </a:p>
          <a:p>
            <a:endParaRPr lang="en-US" sz="1100" dirty="0" smtClean="0"/>
          </a:p>
          <a:p>
            <a:endParaRPr lang="en-US" sz="1100" dirty="0" smtClean="0"/>
          </a:p>
          <a:p>
            <a:endParaRPr lang="en-US" sz="1100" dirty="0"/>
          </a:p>
          <a:p>
            <a:endParaRPr lang="en-US" sz="1100" dirty="0" smtClean="0"/>
          </a:p>
          <a:p>
            <a:endParaRPr lang="en-US" sz="1100" dirty="0"/>
          </a:p>
          <a:p>
            <a:r>
              <a:rPr lang="en-US" sz="1100" dirty="0" smtClean="0"/>
              <a:t>H &lt;2.25</a:t>
            </a:r>
          </a:p>
          <a:p>
            <a:r>
              <a:rPr lang="en-US" sz="1100" dirty="0" smtClean="0"/>
              <a:t>Q =4.9324*(H – 1.9357)^1.4917</a:t>
            </a:r>
            <a:endParaRPr lang="en-US" sz="1100" dirty="0"/>
          </a:p>
          <a:p>
            <a:endParaRPr lang="en-US" sz="1100" dirty="0" smtClean="0"/>
          </a:p>
          <a:p>
            <a:endParaRPr lang="en-US" sz="1100" dirty="0"/>
          </a:p>
          <a:p>
            <a:endParaRPr lang="en-US" sz="1100" dirty="0" smtClean="0"/>
          </a:p>
        </p:txBody>
      </p:sp>
      <p:grpSp>
        <p:nvGrpSpPr>
          <p:cNvPr id="11" name="Group 10"/>
          <p:cNvGrpSpPr/>
          <p:nvPr/>
        </p:nvGrpSpPr>
        <p:grpSpPr>
          <a:xfrm>
            <a:off x="529452" y="1361466"/>
            <a:ext cx="4237534" cy="3124825"/>
            <a:chOff x="492372" y="1948909"/>
            <a:chExt cx="4237534" cy="3124825"/>
          </a:xfrm>
        </p:grpSpPr>
        <p:cxnSp>
          <p:nvCxnSpPr>
            <p:cNvPr id="12" name="Straight Connector 11"/>
            <p:cNvCxnSpPr/>
            <p:nvPr/>
          </p:nvCxnSpPr>
          <p:spPr>
            <a:xfrm>
              <a:off x="526019" y="5073734"/>
              <a:ext cx="4203887"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92372" y="1948909"/>
              <a:ext cx="1221930" cy="107208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2.25 m</a:t>
              </a:r>
              <a:endParaRPr lang="en-US" sz="1100" dirty="0"/>
            </a:p>
          </p:txBody>
        </p:sp>
        <p:cxnSp>
          <p:nvCxnSpPr>
            <p:cNvPr id="16" name="Straight Arrow Connector 15"/>
            <p:cNvCxnSpPr/>
            <p:nvPr/>
          </p:nvCxnSpPr>
          <p:spPr>
            <a:xfrm>
              <a:off x="987048" y="3020998"/>
              <a:ext cx="575313" cy="205273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sp>
        <p:nvSpPr>
          <p:cNvPr id="22" name="Left Brace 21"/>
          <p:cNvSpPr/>
          <p:nvPr/>
        </p:nvSpPr>
        <p:spPr>
          <a:xfrm rot="10800000">
            <a:off x="4756093" y="886603"/>
            <a:ext cx="153474" cy="3599687"/>
          </a:xfrm>
          <a:prstGeom prst="leftBrace">
            <a:avLst>
              <a:gd name="adj1" fmla="val 8333"/>
              <a:gd name="adj2" fmla="val 4829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Left Brace 22"/>
          <p:cNvSpPr/>
          <p:nvPr/>
        </p:nvSpPr>
        <p:spPr>
          <a:xfrm rot="10800000">
            <a:off x="4766987" y="4486290"/>
            <a:ext cx="142580" cy="157798"/>
          </a:xfrm>
          <a:prstGeom prst="leftBrace">
            <a:avLst>
              <a:gd name="adj1" fmla="val 8333"/>
              <a:gd name="adj2" fmla="val 4829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4" name="Group 23"/>
          <p:cNvGrpSpPr/>
          <p:nvPr/>
        </p:nvGrpSpPr>
        <p:grpSpPr>
          <a:xfrm>
            <a:off x="1599441" y="6145171"/>
            <a:ext cx="4302632" cy="1072089"/>
            <a:chOff x="-1646440" y="2923246"/>
            <a:chExt cx="4302632" cy="1072089"/>
          </a:xfrm>
        </p:grpSpPr>
        <p:cxnSp>
          <p:nvCxnSpPr>
            <p:cNvPr id="25" name="Straight Connector 24"/>
            <p:cNvCxnSpPr/>
            <p:nvPr/>
          </p:nvCxnSpPr>
          <p:spPr>
            <a:xfrm>
              <a:off x="-1646440" y="3964262"/>
              <a:ext cx="4216143"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256401" y="2923246"/>
              <a:ext cx="1399791" cy="107208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2.25 m</a:t>
              </a:r>
              <a:endParaRPr lang="en-US" sz="1100" dirty="0"/>
            </a:p>
          </p:txBody>
        </p:sp>
        <p:cxnSp>
          <p:nvCxnSpPr>
            <p:cNvPr id="27" name="Straight Arrow Connector 26"/>
            <p:cNvCxnSpPr/>
            <p:nvPr/>
          </p:nvCxnSpPr>
          <p:spPr>
            <a:xfrm flipH="1">
              <a:off x="638416" y="3459290"/>
              <a:ext cx="617985" cy="510232"/>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932521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687" y="4462272"/>
            <a:ext cx="5854765" cy="45598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27" y="89208"/>
            <a:ext cx="6014925" cy="4630437"/>
          </a:xfrm>
          <a:prstGeom prst="rect">
            <a:avLst/>
          </a:prstGeom>
        </p:spPr>
      </p:pic>
      <p:sp>
        <p:nvSpPr>
          <p:cNvPr id="7" name="TextBox 6"/>
          <p:cNvSpPr txBox="1"/>
          <p:nvPr/>
        </p:nvSpPr>
        <p:spPr>
          <a:xfrm>
            <a:off x="3637866" y="0"/>
            <a:ext cx="3208829" cy="369332"/>
          </a:xfrm>
          <a:prstGeom prst="rect">
            <a:avLst/>
          </a:prstGeom>
          <a:solidFill>
            <a:srgbClr val="FFFFFF"/>
          </a:solidFill>
        </p:spPr>
        <p:txBody>
          <a:bodyPr wrap="square" rtlCol="0">
            <a:spAutoFit/>
          </a:bodyPr>
          <a:lstStyle/>
          <a:p>
            <a:r>
              <a:rPr lang="en-US" dirty="0" smtClean="0"/>
              <a:t>Lyell Fork below </a:t>
            </a:r>
            <a:r>
              <a:rPr lang="en-US" dirty="0" err="1" smtClean="0"/>
              <a:t>Maclure</a:t>
            </a:r>
            <a:r>
              <a:rPr lang="en-US" dirty="0" smtClean="0"/>
              <a:t> Creek</a:t>
            </a:r>
            <a:endParaRPr lang="en-US" dirty="0"/>
          </a:p>
        </p:txBody>
      </p:sp>
      <p:sp>
        <p:nvSpPr>
          <p:cNvPr id="8" name="TextBox 7"/>
          <p:cNvSpPr txBox="1"/>
          <p:nvPr/>
        </p:nvSpPr>
        <p:spPr>
          <a:xfrm>
            <a:off x="0" y="0"/>
            <a:ext cx="1543176" cy="369332"/>
          </a:xfrm>
          <a:prstGeom prst="rect">
            <a:avLst/>
          </a:prstGeom>
          <a:solidFill>
            <a:srgbClr val="FFFFFF"/>
          </a:solidFill>
        </p:spPr>
        <p:txBody>
          <a:bodyPr wrap="square" rtlCol="0">
            <a:spAutoFit/>
          </a:bodyPr>
          <a:lstStyle/>
          <a:p>
            <a:r>
              <a:rPr lang="en-US" dirty="0" smtClean="0"/>
              <a:t>Log-Log View</a:t>
            </a:r>
            <a:endParaRPr lang="en-US" dirty="0"/>
          </a:p>
        </p:txBody>
      </p:sp>
      <p:grpSp>
        <p:nvGrpSpPr>
          <p:cNvPr id="10" name="Group 9"/>
          <p:cNvGrpSpPr/>
          <p:nvPr/>
        </p:nvGrpSpPr>
        <p:grpSpPr>
          <a:xfrm>
            <a:off x="1101184" y="2602014"/>
            <a:ext cx="4679414" cy="1191651"/>
            <a:chOff x="-1646440" y="2777871"/>
            <a:chExt cx="4679414" cy="1191651"/>
          </a:xfrm>
        </p:grpSpPr>
        <p:cxnSp>
          <p:nvCxnSpPr>
            <p:cNvPr id="11" name="Straight Connector 10"/>
            <p:cNvCxnSpPr/>
            <p:nvPr/>
          </p:nvCxnSpPr>
          <p:spPr>
            <a:xfrm>
              <a:off x="-1646440" y="3964262"/>
              <a:ext cx="4679414" cy="526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588736" y="2777871"/>
              <a:ext cx="1751289" cy="82236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2.25 m</a:t>
              </a:r>
              <a:endParaRPr lang="en-US" sz="1100" dirty="0"/>
            </a:p>
          </p:txBody>
        </p:sp>
        <p:cxnSp>
          <p:nvCxnSpPr>
            <p:cNvPr id="13" name="Straight Arrow Connector 12"/>
            <p:cNvCxnSpPr/>
            <p:nvPr/>
          </p:nvCxnSpPr>
          <p:spPr>
            <a:xfrm>
              <a:off x="-888840" y="3523356"/>
              <a:ext cx="239145" cy="44616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1225223" y="6986423"/>
            <a:ext cx="4555375" cy="1436226"/>
            <a:chOff x="-1646440" y="3964262"/>
            <a:chExt cx="4555375" cy="1436226"/>
          </a:xfrm>
        </p:grpSpPr>
        <p:cxnSp>
          <p:nvCxnSpPr>
            <p:cNvPr id="17" name="Straight Connector 16"/>
            <p:cNvCxnSpPr/>
            <p:nvPr/>
          </p:nvCxnSpPr>
          <p:spPr>
            <a:xfrm>
              <a:off x="-1646440" y="3964262"/>
              <a:ext cx="4555375"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56401" y="4328399"/>
              <a:ext cx="1567342" cy="107208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2.25 m</a:t>
              </a:r>
              <a:endParaRPr lang="en-US" sz="1100" dirty="0"/>
            </a:p>
          </p:txBody>
        </p:sp>
        <p:cxnSp>
          <p:nvCxnSpPr>
            <p:cNvPr id="19" name="Straight Arrow Connector 18"/>
            <p:cNvCxnSpPr/>
            <p:nvPr/>
          </p:nvCxnSpPr>
          <p:spPr>
            <a:xfrm flipV="1">
              <a:off x="1822257" y="3984084"/>
              <a:ext cx="306386" cy="344315"/>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2871217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24485"/>
            <a:ext cx="6172200" cy="671380"/>
          </a:xfrm>
        </p:spPr>
        <p:txBody>
          <a:bodyPr>
            <a:normAutofit fontScale="90000"/>
          </a:bodyPr>
          <a:lstStyle/>
          <a:p>
            <a:r>
              <a:rPr lang="en-US" dirty="0" smtClean="0"/>
              <a:t>Lyell Fork at Twin Bridges</a:t>
            </a:r>
            <a:endParaRPr lang="en-US" dirty="0"/>
          </a:p>
        </p:txBody>
      </p:sp>
      <p:sp>
        <p:nvSpPr>
          <p:cNvPr id="4" name="Slide Number Placeholder 3"/>
          <p:cNvSpPr>
            <a:spLocks noGrp="1"/>
          </p:cNvSpPr>
          <p:nvPr>
            <p:ph type="sldNum" sz="quarter" idx="12"/>
          </p:nvPr>
        </p:nvSpPr>
        <p:spPr>
          <a:xfrm>
            <a:off x="4914900" y="8627540"/>
            <a:ext cx="1600200" cy="486833"/>
          </a:xfrm>
        </p:spPr>
        <p:txBody>
          <a:bodyPr/>
          <a:lstStyle/>
          <a:p>
            <a:fld id="{292A23B7-37DC-8A4A-9988-CC944C08523F}" type="slidenum">
              <a:rPr lang="en-US" smtClean="0"/>
              <a:t>18</a:t>
            </a:fld>
            <a:endParaRPr lang="en-US" dirty="0"/>
          </a:p>
        </p:txBody>
      </p:sp>
      <p:pic>
        <p:nvPicPr>
          <p:cNvPr id="6" name="Picture 5"/>
          <p:cNvPicPr>
            <a:picLocks noChangeAspect="1"/>
          </p:cNvPicPr>
          <p:nvPr/>
        </p:nvPicPr>
        <p:blipFill rotWithShape="1">
          <a:blip r:embed="rId2"/>
          <a:srcRect b="35838"/>
          <a:stretch/>
        </p:blipFill>
        <p:spPr>
          <a:xfrm>
            <a:off x="0" y="993447"/>
            <a:ext cx="6858000" cy="3129817"/>
          </a:xfrm>
          <a:prstGeom prst="rect">
            <a:avLst/>
          </a:prstGeom>
        </p:spPr>
      </p:pic>
      <p:cxnSp>
        <p:nvCxnSpPr>
          <p:cNvPr id="8" name="Straight Connector 7"/>
          <p:cNvCxnSpPr/>
          <p:nvPr/>
        </p:nvCxnSpPr>
        <p:spPr>
          <a:xfrm>
            <a:off x="4660900" y="1354664"/>
            <a:ext cx="1854200" cy="0"/>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56200" y="993447"/>
            <a:ext cx="889000" cy="369332"/>
          </a:xfrm>
          <a:prstGeom prst="rect">
            <a:avLst/>
          </a:prstGeom>
          <a:noFill/>
          <a:ln>
            <a:solidFill>
              <a:srgbClr val="4F81BD"/>
            </a:solidFill>
          </a:ln>
        </p:spPr>
        <p:txBody>
          <a:bodyPr wrap="square" rtlCol="0">
            <a:spAutoFit/>
          </a:bodyPr>
          <a:lstStyle/>
          <a:p>
            <a:r>
              <a:rPr lang="en-US" b="1" dirty="0" smtClean="0"/>
              <a:t>100 m</a:t>
            </a:r>
            <a:endParaRPr lang="en-US" b="1" dirty="0"/>
          </a:p>
        </p:txBody>
      </p:sp>
      <p:cxnSp>
        <p:nvCxnSpPr>
          <p:cNvPr id="11" name="Straight Arrow Connector 10"/>
          <p:cNvCxnSpPr/>
          <p:nvPr/>
        </p:nvCxnSpPr>
        <p:spPr>
          <a:xfrm flipH="1">
            <a:off x="4660900" y="1202264"/>
            <a:ext cx="4191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969000" y="1202264"/>
            <a:ext cx="5461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3162300" y="2421464"/>
            <a:ext cx="228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3314700" y="2262714"/>
            <a:ext cx="228600" cy="654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5854700" y="3069164"/>
            <a:ext cx="228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2159000" y="2669114"/>
            <a:ext cx="508000" cy="895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040" y="900264"/>
            <a:ext cx="2157805" cy="1200329"/>
          </a:xfrm>
          <a:prstGeom prst="rect">
            <a:avLst/>
          </a:prstGeom>
          <a:solidFill>
            <a:schemeClr val="bg1"/>
          </a:solidFill>
          <a:ln w="28575" cmpd="sng">
            <a:solidFill>
              <a:schemeClr val="tx1"/>
            </a:solidFill>
          </a:ln>
        </p:spPr>
        <p:txBody>
          <a:bodyPr wrap="square" rtlCol="0">
            <a:spAutoFit/>
          </a:bodyPr>
          <a:lstStyle/>
          <a:p>
            <a:r>
              <a:rPr lang="en-US" dirty="0" smtClean="0"/>
              <a:t>Latitude: 37.869</a:t>
            </a:r>
          </a:p>
          <a:p>
            <a:r>
              <a:rPr lang="en-US" dirty="0" smtClean="0"/>
              <a:t>Longitude: -119.331</a:t>
            </a:r>
          </a:p>
          <a:p>
            <a:r>
              <a:rPr lang="en-US" dirty="0" smtClean="0"/>
              <a:t>Datum: NAD83</a:t>
            </a:r>
          </a:p>
          <a:p>
            <a:r>
              <a:rPr lang="en-US" dirty="0" smtClean="0"/>
              <a:t>Elevation: 2640 m</a:t>
            </a:r>
            <a:endParaRPr lang="en-US" dirty="0"/>
          </a:p>
        </p:txBody>
      </p:sp>
      <p:sp>
        <p:nvSpPr>
          <p:cNvPr id="22" name="TextBox 21"/>
          <p:cNvSpPr txBox="1"/>
          <p:nvPr/>
        </p:nvSpPr>
        <p:spPr>
          <a:xfrm>
            <a:off x="2946400" y="2815164"/>
            <a:ext cx="889000" cy="646331"/>
          </a:xfrm>
          <a:prstGeom prst="rect">
            <a:avLst/>
          </a:prstGeom>
          <a:noFill/>
          <a:ln>
            <a:noFill/>
          </a:ln>
        </p:spPr>
        <p:txBody>
          <a:bodyPr wrap="square" rtlCol="0">
            <a:spAutoFit/>
          </a:bodyPr>
          <a:lstStyle/>
          <a:p>
            <a:r>
              <a:rPr lang="en-US" b="1" dirty="0" smtClean="0">
                <a:solidFill>
                  <a:schemeClr val="tx2">
                    <a:lumMod val="40000"/>
                    <a:lumOff val="60000"/>
                  </a:schemeClr>
                </a:solidFill>
              </a:rPr>
              <a:t>Twin Bridges</a:t>
            </a:r>
            <a:endParaRPr lang="en-US" b="1" dirty="0">
              <a:solidFill>
                <a:schemeClr val="tx2">
                  <a:lumMod val="40000"/>
                  <a:lumOff val="60000"/>
                </a:schemeClr>
              </a:solidFill>
            </a:endParaRPr>
          </a:p>
        </p:txBody>
      </p:sp>
      <p:sp>
        <p:nvSpPr>
          <p:cNvPr id="23" name="TextBox 22"/>
          <p:cNvSpPr txBox="1"/>
          <p:nvPr/>
        </p:nvSpPr>
        <p:spPr>
          <a:xfrm>
            <a:off x="5219699" y="3476596"/>
            <a:ext cx="1570567" cy="646331"/>
          </a:xfrm>
          <a:prstGeom prst="rect">
            <a:avLst/>
          </a:prstGeom>
          <a:noFill/>
          <a:ln>
            <a:noFill/>
          </a:ln>
        </p:spPr>
        <p:txBody>
          <a:bodyPr wrap="square" rtlCol="0">
            <a:spAutoFit/>
          </a:bodyPr>
          <a:lstStyle/>
          <a:p>
            <a:r>
              <a:rPr lang="en-US" b="1" dirty="0" smtClean="0">
                <a:solidFill>
                  <a:schemeClr val="tx2">
                    <a:lumMod val="40000"/>
                    <a:lumOff val="60000"/>
                  </a:schemeClr>
                </a:solidFill>
              </a:rPr>
              <a:t>Upper site</a:t>
            </a:r>
          </a:p>
          <a:p>
            <a:r>
              <a:rPr lang="en-US" b="1" dirty="0" smtClean="0">
                <a:solidFill>
                  <a:schemeClr val="tx2">
                    <a:lumMod val="40000"/>
                    <a:lumOff val="60000"/>
                  </a:schemeClr>
                </a:solidFill>
              </a:rPr>
              <a:t>(stilling tube)</a:t>
            </a:r>
            <a:endParaRPr lang="en-US" b="1" dirty="0">
              <a:solidFill>
                <a:schemeClr val="tx2">
                  <a:lumMod val="40000"/>
                  <a:lumOff val="60000"/>
                </a:schemeClr>
              </a:solidFill>
            </a:endParaRPr>
          </a:p>
        </p:txBody>
      </p:sp>
      <p:sp>
        <p:nvSpPr>
          <p:cNvPr id="24" name="TextBox 23"/>
          <p:cNvSpPr txBox="1"/>
          <p:nvPr/>
        </p:nvSpPr>
        <p:spPr>
          <a:xfrm>
            <a:off x="2279650" y="3476596"/>
            <a:ext cx="1333500" cy="646331"/>
          </a:xfrm>
          <a:prstGeom prst="rect">
            <a:avLst/>
          </a:prstGeom>
          <a:noFill/>
          <a:ln>
            <a:noFill/>
          </a:ln>
        </p:spPr>
        <p:txBody>
          <a:bodyPr wrap="square" rtlCol="0">
            <a:spAutoFit/>
          </a:bodyPr>
          <a:lstStyle/>
          <a:p>
            <a:r>
              <a:rPr lang="en-US" b="1" dirty="0" smtClean="0">
                <a:solidFill>
                  <a:schemeClr val="tx2">
                    <a:lumMod val="40000"/>
                    <a:lumOff val="60000"/>
                  </a:schemeClr>
                </a:solidFill>
              </a:rPr>
              <a:t>Lower site</a:t>
            </a:r>
          </a:p>
          <a:p>
            <a:r>
              <a:rPr lang="en-US" b="1" dirty="0" smtClean="0">
                <a:solidFill>
                  <a:schemeClr val="tx2">
                    <a:lumMod val="40000"/>
                    <a:lumOff val="60000"/>
                  </a:schemeClr>
                </a:solidFill>
              </a:rPr>
              <a:t>(anchor)</a:t>
            </a:r>
            <a:endParaRPr lang="en-US" b="1" dirty="0">
              <a:solidFill>
                <a:schemeClr val="tx2">
                  <a:lumMod val="40000"/>
                  <a:lumOff val="60000"/>
                </a:schemeClr>
              </a:solidFill>
            </a:endParaRPr>
          </a:p>
        </p:txBody>
      </p:sp>
      <p:cxnSp>
        <p:nvCxnSpPr>
          <p:cNvPr id="25" name="Straight Arrow Connector 24"/>
          <p:cNvCxnSpPr/>
          <p:nvPr/>
        </p:nvCxnSpPr>
        <p:spPr>
          <a:xfrm flipH="1" flipV="1">
            <a:off x="4152900" y="2669114"/>
            <a:ext cx="355602" cy="8074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241800" y="3378092"/>
            <a:ext cx="977899" cy="646331"/>
          </a:xfrm>
          <a:prstGeom prst="rect">
            <a:avLst/>
          </a:prstGeom>
          <a:noFill/>
          <a:ln>
            <a:noFill/>
          </a:ln>
        </p:spPr>
        <p:txBody>
          <a:bodyPr wrap="square" rtlCol="0">
            <a:spAutoFit/>
          </a:bodyPr>
          <a:lstStyle/>
          <a:p>
            <a:r>
              <a:rPr lang="en-US" b="1" dirty="0" smtClean="0">
                <a:solidFill>
                  <a:schemeClr val="tx2">
                    <a:lumMod val="40000"/>
                    <a:lumOff val="60000"/>
                  </a:schemeClr>
                </a:solidFill>
              </a:rPr>
              <a:t>Bedrock control</a:t>
            </a:r>
            <a:endParaRPr lang="en-US" b="1" dirty="0">
              <a:solidFill>
                <a:schemeClr val="tx2">
                  <a:lumMod val="40000"/>
                  <a:lumOff val="60000"/>
                </a:schemeClr>
              </a:solidFill>
            </a:endParaRPr>
          </a:p>
        </p:txBody>
      </p:sp>
      <p:pic>
        <p:nvPicPr>
          <p:cNvPr id="32" name="Picture 31" descr="LyellTB_upstream_downstream.png"/>
          <p:cNvPicPr>
            <a:picLocks noChangeAspect="1"/>
          </p:cNvPicPr>
          <p:nvPr/>
        </p:nvPicPr>
        <p:blipFill rotWithShape="1">
          <a:blip r:embed="rId3">
            <a:extLst>
              <a:ext uri="{28A0092B-C50C-407E-A947-70E740481C1C}">
                <a14:useLocalDpi xmlns:a14="http://schemas.microsoft.com/office/drawing/2010/main" val="0"/>
              </a:ext>
            </a:extLst>
          </a:blip>
          <a:srcRect l="7037" t="4853" r="7592" b="4554"/>
          <a:stretch/>
        </p:blipFill>
        <p:spPr>
          <a:xfrm>
            <a:off x="787400" y="4123264"/>
            <a:ext cx="5219700" cy="2536253"/>
          </a:xfrm>
          <a:prstGeom prst="rect">
            <a:avLst/>
          </a:prstGeom>
        </p:spPr>
      </p:pic>
      <p:pic>
        <p:nvPicPr>
          <p:cNvPr id="33" name="Picture 32" descr="LyellTB_upstream_downstream_0607zoom.png"/>
          <p:cNvPicPr>
            <a:picLocks noChangeAspect="1"/>
          </p:cNvPicPr>
          <p:nvPr/>
        </p:nvPicPr>
        <p:blipFill rotWithShape="1">
          <a:blip r:embed="rId4">
            <a:extLst>
              <a:ext uri="{28A0092B-C50C-407E-A947-70E740481C1C}">
                <a14:useLocalDpi xmlns:a14="http://schemas.microsoft.com/office/drawing/2010/main" val="0"/>
              </a:ext>
            </a:extLst>
          </a:blip>
          <a:srcRect l="7037" t="4553" r="6875" b="5797"/>
          <a:stretch/>
        </p:blipFill>
        <p:spPr>
          <a:xfrm>
            <a:off x="179387" y="6773369"/>
            <a:ext cx="4329115" cy="2064255"/>
          </a:xfrm>
          <a:prstGeom prst="rect">
            <a:avLst/>
          </a:prstGeom>
        </p:spPr>
      </p:pic>
      <p:cxnSp>
        <p:nvCxnSpPr>
          <p:cNvPr id="35" name="Straight Connector 34"/>
          <p:cNvCxnSpPr/>
          <p:nvPr/>
        </p:nvCxnSpPr>
        <p:spPr>
          <a:xfrm flipH="1">
            <a:off x="457200" y="6485464"/>
            <a:ext cx="2209800" cy="368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flipV="1">
            <a:off x="3441702" y="6485464"/>
            <a:ext cx="935565" cy="368300"/>
          </a:xfrm>
          <a:prstGeom prst="line">
            <a:avLst/>
          </a:prstGeom>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377268" y="6663271"/>
            <a:ext cx="2209797" cy="2308324"/>
          </a:xfrm>
          <a:prstGeom prst="rect">
            <a:avLst/>
          </a:prstGeom>
          <a:noFill/>
        </p:spPr>
        <p:txBody>
          <a:bodyPr wrap="square" rtlCol="0">
            <a:spAutoFit/>
          </a:bodyPr>
          <a:lstStyle/>
          <a:p>
            <a:r>
              <a:rPr lang="en-US" sz="1200" dirty="0" smtClean="0"/>
              <a:t>The downstream site was installed first (WY 2002), with the upstream site designed to replace it starting WY 2006.  Calculated discharge agrees very well during the 2006-08 period of overlap, with the exception of winter and early spring ice jams.  For 2009 on, the downstream site was less frequently maintained, and the upstream site record should be used.</a:t>
            </a:r>
            <a:endParaRPr lang="en-US" sz="1200" dirty="0"/>
          </a:p>
        </p:txBody>
      </p:sp>
      <p:sp>
        <p:nvSpPr>
          <p:cNvPr id="44" name="TextBox 43"/>
          <p:cNvSpPr txBox="1"/>
          <p:nvPr/>
        </p:nvSpPr>
        <p:spPr>
          <a:xfrm>
            <a:off x="3272371" y="7255934"/>
            <a:ext cx="1079500" cy="830997"/>
          </a:xfrm>
          <a:prstGeom prst="rect">
            <a:avLst/>
          </a:prstGeom>
          <a:noFill/>
        </p:spPr>
        <p:txBody>
          <a:bodyPr wrap="square" rtlCol="0">
            <a:spAutoFit/>
          </a:bodyPr>
          <a:lstStyle/>
          <a:p>
            <a:r>
              <a:rPr lang="en-US" sz="1200" dirty="0" smtClean="0"/>
              <a:t>Downstream site was subject to ice jams</a:t>
            </a:r>
            <a:endParaRPr lang="en-US" sz="1200" dirty="0"/>
          </a:p>
        </p:txBody>
      </p:sp>
      <p:cxnSp>
        <p:nvCxnSpPr>
          <p:cNvPr id="46" name="Straight Arrow Connector 45"/>
          <p:cNvCxnSpPr/>
          <p:nvPr/>
        </p:nvCxnSpPr>
        <p:spPr>
          <a:xfrm flipH="1">
            <a:off x="3048002" y="7425267"/>
            <a:ext cx="266698" cy="338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190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P9240983.JPG"/>
          <p:cNvPicPr>
            <a:picLocks noChangeAspect="1"/>
          </p:cNvPicPr>
          <p:nvPr/>
        </p:nvPicPr>
        <p:blipFill rotWithShape="1">
          <a:blip r:embed="rId2">
            <a:extLst>
              <a:ext uri="{28A0092B-C50C-407E-A947-70E740481C1C}">
                <a14:useLocalDpi xmlns:a14="http://schemas.microsoft.com/office/drawing/2010/main" val="0"/>
              </a:ext>
            </a:extLst>
          </a:blip>
          <a:srcRect t="18185"/>
          <a:stretch/>
        </p:blipFill>
        <p:spPr>
          <a:xfrm>
            <a:off x="0" y="4969414"/>
            <a:ext cx="6858000" cy="4208182"/>
          </a:xfrm>
          <a:prstGeom prst="rect">
            <a:avLst/>
          </a:prstGeom>
        </p:spPr>
      </p:pic>
      <p:sp>
        <p:nvSpPr>
          <p:cNvPr id="6" name="TextBox 5"/>
          <p:cNvSpPr txBox="1"/>
          <p:nvPr/>
        </p:nvSpPr>
        <p:spPr>
          <a:xfrm>
            <a:off x="2909641" y="4969414"/>
            <a:ext cx="2737036" cy="369332"/>
          </a:xfrm>
          <a:prstGeom prst="rect">
            <a:avLst/>
          </a:prstGeom>
          <a:noFill/>
        </p:spPr>
        <p:txBody>
          <a:bodyPr wrap="square" rtlCol="0">
            <a:spAutoFit/>
          </a:bodyPr>
          <a:lstStyle/>
          <a:p>
            <a:r>
              <a:rPr lang="en-US" dirty="0" smtClean="0"/>
              <a:t>Upstream instrument</a:t>
            </a:r>
            <a:endParaRPr lang="en-US" dirty="0"/>
          </a:p>
        </p:txBody>
      </p:sp>
      <p:sp>
        <p:nvSpPr>
          <p:cNvPr id="7" name="TextBox 6"/>
          <p:cNvSpPr txBox="1"/>
          <p:nvPr/>
        </p:nvSpPr>
        <p:spPr>
          <a:xfrm>
            <a:off x="764989" y="4969414"/>
            <a:ext cx="2737036" cy="369332"/>
          </a:xfrm>
          <a:prstGeom prst="rect">
            <a:avLst/>
          </a:prstGeom>
          <a:noFill/>
        </p:spPr>
        <p:txBody>
          <a:bodyPr wrap="square" rtlCol="0">
            <a:spAutoFit/>
          </a:bodyPr>
          <a:lstStyle/>
          <a:p>
            <a:r>
              <a:rPr lang="en-US" dirty="0" smtClean="0"/>
              <a:t>Low flow control</a:t>
            </a:r>
            <a:endParaRPr lang="en-US" dirty="0"/>
          </a:p>
        </p:txBody>
      </p:sp>
      <p:cxnSp>
        <p:nvCxnSpPr>
          <p:cNvPr id="9" name="Straight Arrow Connector 8"/>
          <p:cNvCxnSpPr/>
          <p:nvPr/>
        </p:nvCxnSpPr>
        <p:spPr>
          <a:xfrm>
            <a:off x="2219218" y="5338746"/>
            <a:ext cx="690423" cy="11684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502026" y="5449719"/>
            <a:ext cx="369276" cy="9123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11" descr="P6180065.JPG"/>
          <p:cNvPicPr>
            <a:picLocks noChangeAspect="1"/>
          </p:cNvPicPr>
          <p:nvPr/>
        </p:nvPicPr>
        <p:blipFill rotWithShape="1">
          <a:blip r:embed="rId3">
            <a:extLst>
              <a:ext uri="{28A0092B-C50C-407E-A947-70E740481C1C}">
                <a14:useLocalDpi xmlns:a14="http://schemas.microsoft.com/office/drawing/2010/main" val="0"/>
              </a:ext>
            </a:extLst>
          </a:blip>
          <a:srcRect t="3385" b="15116"/>
          <a:stretch/>
        </p:blipFill>
        <p:spPr>
          <a:xfrm>
            <a:off x="0" y="777500"/>
            <a:ext cx="6858000" cy="4191914"/>
          </a:xfrm>
          <a:prstGeom prst="rect">
            <a:avLst/>
          </a:prstGeom>
        </p:spPr>
      </p:pic>
      <p:cxnSp>
        <p:nvCxnSpPr>
          <p:cNvPr id="16" name="Straight Arrow Connector 15"/>
          <p:cNvCxnSpPr/>
          <p:nvPr/>
        </p:nvCxnSpPr>
        <p:spPr>
          <a:xfrm flipV="1">
            <a:off x="4089400" y="2472268"/>
            <a:ext cx="1273711" cy="26077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387011" y="4071387"/>
            <a:ext cx="3045260" cy="646331"/>
          </a:xfrm>
          <a:prstGeom prst="rect">
            <a:avLst/>
          </a:prstGeom>
          <a:noFill/>
        </p:spPr>
        <p:txBody>
          <a:bodyPr wrap="square" rtlCol="0">
            <a:spAutoFit/>
          </a:bodyPr>
          <a:lstStyle/>
          <a:p>
            <a:r>
              <a:rPr lang="en-US" dirty="0" smtClean="0"/>
              <a:t>Discharge measurement at bank full flow (18 June 2003)</a:t>
            </a:r>
            <a:endParaRPr lang="en-US" dirty="0"/>
          </a:p>
        </p:txBody>
      </p:sp>
      <p:grpSp>
        <p:nvGrpSpPr>
          <p:cNvPr id="21" name="Group 20"/>
          <p:cNvGrpSpPr/>
          <p:nvPr/>
        </p:nvGrpSpPr>
        <p:grpSpPr>
          <a:xfrm rot="5400000">
            <a:off x="3828805" y="6693895"/>
            <a:ext cx="721293" cy="869931"/>
            <a:chOff x="878349" y="7688942"/>
            <a:chExt cx="999195" cy="1205099"/>
          </a:xfrm>
        </p:grpSpPr>
        <p:sp>
          <p:nvSpPr>
            <p:cNvPr id="22" name="Right Arrow 21"/>
            <p:cNvSpPr/>
            <p:nvPr/>
          </p:nvSpPr>
          <p:spPr>
            <a:xfrm rot="18036113">
              <a:off x="789037" y="7805533"/>
              <a:ext cx="1177820" cy="99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TextBox 22"/>
            <p:cNvSpPr txBox="1"/>
            <p:nvPr/>
          </p:nvSpPr>
          <p:spPr>
            <a:xfrm rot="17892465">
              <a:off x="787652" y="7948227"/>
              <a:ext cx="1158108" cy="639537"/>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grpSp>
      <p:sp>
        <p:nvSpPr>
          <p:cNvPr id="24" name="Right Arrow 23"/>
          <p:cNvSpPr/>
          <p:nvPr/>
        </p:nvSpPr>
        <p:spPr>
          <a:xfrm rot="11258398">
            <a:off x="95148" y="1990799"/>
            <a:ext cx="850239" cy="721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TextBox 24"/>
          <p:cNvSpPr txBox="1"/>
          <p:nvPr/>
        </p:nvSpPr>
        <p:spPr>
          <a:xfrm rot="450737">
            <a:off x="213263" y="2097067"/>
            <a:ext cx="836009" cy="461665"/>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sp>
        <p:nvSpPr>
          <p:cNvPr id="26" name="TextBox 25"/>
          <p:cNvSpPr txBox="1"/>
          <p:nvPr/>
        </p:nvSpPr>
        <p:spPr>
          <a:xfrm>
            <a:off x="4566770" y="7337078"/>
            <a:ext cx="2737036" cy="369332"/>
          </a:xfrm>
          <a:prstGeom prst="rect">
            <a:avLst/>
          </a:prstGeom>
          <a:noFill/>
        </p:spPr>
        <p:txBody>
          <a:bodyPr wrap="square" rtlCol="0">
            <a:spAutoFit/>
          </a:bodyPr>
          <a:lstStyle/>
          <a:p>
            <a:r>
              <a:rPr lang="en-US" dirty="0" smtClean="0"/>
              <a:t>Bedrock control</a:t>
            </a:r>
            <a:endParaRPr lang="en-US" dirty="0"/>
          </a:p>
        </p:txBody>
      </p:sp>
      <p:sp>
        <p:nvSpPr>
          <p:cNvPr id="3" name="Slide Number Placeholder 2"/>
          <p:cNvSpPr>
            <a:spLocks noGrp="1"/>
          </p:cNvSpPr>
          <p:nvPr>
            <p:ph type="sldNum" sz="quarter" idx="12"/>
          </p:nvPr>
        </p:nvSpPr>
        <p:spPr/>
        <p:txBody>
          <a:bodyPr/>
          <a:lstStyle/>
          <a:p>
            <a:fld id="{292A23B7-37DC-8A4A-9988-CC944C08523F}" type="slidenum">
              <a:rPr lang="en-US" smtClean="0"/>
              <a:t>19</a:t>
            </a:fld>
            <a:endParaRPr lang="en-US"/>
          </a:p>
        </p:txBody>
      </p:sp>
      <p:sp>
        <p:nvSpPr>
          <p:cNvPr id="31" name="Title 1"/>
          <p:cNvSpPr txBox="1">
            <a:spLocks/>
          </p:cNvSpPr>
          <p:nvPr/>
        </p:nvSpPr>
        <p:spPr>
          <a:xfrm>
            <a:off x="353612" y="123837"/>
            <a:ext cx="6172200" cy="51392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Lyell Fork </a:t>
            </a:r>
            <a:r>
              <a:rPr lang="en-US" sz="4000" dirty="0" err="1" smtClean="0"/>
              <a:t>abv</a:t>
            </a:r>
            <a:r>
              <a:rPr lang="en-US" sz="4000" dirty="0" smtClean="0"/>
              <a:t> Twin Bridges</a:t>
            </a:r>
            <a:endParaRPr lang="en-US" sz="4000" dirty="0"/>
          </a:p>
        </p:txBody>
      </p:sp>
      <p:sp>
        <p:nvSpPr>
          <p:cNvPr id="32" name="TextBox 31"/>
          <p:cNvSpPr txBox="1"/>
          <p:nvPr/>
        </p:nvSpPr>
        <p:spPr>
          <a:xfrm>
            <a:off x="-3040" y="777500"/>
            <a:ext cx="2157805" cy="1200329"/>
          </a:xfrm>
          <a:prstGeom prst="rect">
            <a:avLst/>
          </a:prstGeom>
          <a:solidFill>
            <a:schemeClr val="bg1"/>
          </a:solidFill>
          <a:ln w="28575" cmpd="sng">
            <a:solidFill>
              <a:schemeClr val="tx1"/>
            </a:solidFill>
          </a:ln>
        </p:spPr>
        <p:txBody>
          <a:bodyPr wrap="square" rtlCol="0">
            <a:spAutoFit/>
          </a:bodyPr>
          <a:lstStyle/>
          <a:p>
            <a:r>
              <a:rPr lang="en-US" dirty="0" smtClean="0"/>
              <a:t>Latitude: 37.869</a:t>
            </a:r>
          </a:p>
          <a:p>
            <a:r>
              <a:rPr lang="en-US" dirty="0" smtClean="0"/>
              <a:t>Longitude: -119.331</a:t>
            </a:r>
          </a:p>
          <a:p>
            <a:r>
              <a:rPr lang="en-US" dirty="0" smtClean="0"/>
              <a:t>Datum: NAD83</a:t>
            </a:r>
          </a:p>
          <a:p>
            <a:r>
              <a:rPr lang="en-US" dirty="0" smtClean="0"/>
              <a:t>Elevation: 2640 m</a:t>
            </a:r>
            <a:endParaRPr lang="en-US" dirty="0"/>
          </a:p>
        </p:txBody>
      </p:sp>
    </p:spTree>
    <p:extLst>
      <p:ext uri="{BB962C8B-B14F-4D97-AF65-F5344CB8AC3E}">
        <p14:creationId xmlns:p14="http://schemas.microsoft.com/office/powerpoint/2010/main" val="14433179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42900" y="366184"/>
            <a:ext cx="6172200" cy="574148"/>
          </a:xfrm>
        </p:spPr>
        <p:txBody>
          <a:bodyPr>
            <a:normAutofit fontScale="90000"/>
          </a:bodyPr>
          <a:lstStyle/>
          <a:p>
            <a:r>
              <a:rPr lang="en-US" dirty="0" smtClean="0"/>
              <a:t>Table of Contents</a:t>
            </a:r>
            <a:endParaRPr lang="en-US" dirty="0"/>
          </a:p>
        </p:txBody>
      </p:sp>
      <p:sp>
        <p:nvSpPr>
          <p:cNvPr id="8" name="Content Placeholder 7"/>
          <p:cNvSpPr>
            <a:spLocks noGrp="1"/>
          </p:cNvSpPr>
          <p:nvPr>
            <p:ph idx="1"/>
          </p:nvPr>
        </p:nvSpPr>
        <p:spPr>
          <a:xfrm>
            <a:off x="342900" y="1415346"/>
            <a:ext cx="6172200" cy="7377242"/>
          </a:xfrm>
        </p:spPr>
        <p:txBody>
          <a:bodyPr>
            <a:normAutofit fontScale="85000" lnSpcReduction="20000"/>
          </a:bodyPr>
          <a:lstStyle/>
          <a:p>
            <a:r>
              <a:rPr lang="en-US" dirty="0" smtClean="0"/>
              <a:t>Overview map							3</a:t>
            </a:r>
          </a:p>
          <a:p>
            <a:r>
              <a:rPr lang="en-US" dirty="0" smtClean="0"/>
              <a:t>Instruments and Installations			4</a:t>
            </a:r>
          </a:p>
          <a:p>
            <a:r>
              <a:rPr lang="en-US" dirty="0" smtClean="0"/>
              <a:t>Processing Steps for Stage				6</a:t>
            </a:r>
          </a:p>
          <a:p>
            <a:r>
              <a:rPr lang="en-US" dirty="0" smtClean="0"/>
              <a:t>Data Types								</a:t>
            </a:r>
            <a:r>
              <a:rPr lang="en-US" dirty="0" smtClean="0"/>
              <a:t>9</a:t>
            </a:r>
            <a:endParaRPr lang="en-US" dirty="0" smtClean="0"/>
          </a:p>
          <a:p>
            <a:r>
              <a:rPr lang="en-US" dirty="0" smtClean="0"/>
              <a:t>Rating Curve Process					</a:t>
            </a:r>
            <a:r>
              <a:rPr lang="en-US" dirty="0" smtClean="0"/>
              <a:t>10</a:t>
            </a:r>
            <a:endParaRPr lang="en-US" dirty="0" smtClean="0"/>
          </a:p>
          <a:p>
            <a:r>
              <a:rPr lang="en-US" dirty="0" smtClean="0"/>
              <a:t>Photos, Cross-sections, Rating curves by site (UW sites)</a:t>
            </a:r>
          </a:p>
          <a:p>
            <a:pPr lvl="1"/>
            <a:r>
              <a:rPr lang="en-US" dirty="0"/>
              <a:t>Lyell Fork Below </a:t>
            </a:r>
            <a:r>
              <a:rPr lang="en-US" dirty="0" err="1"/>
              <a:t>Maclure</a:t>
            </a:r>
            <a:r>
              <a:rPr lang="en-US" dirty="0"/>
              <a:t>			</a:t>
            </a:r>
            <a:r>
              <a:rPr lang="en-US" dirty="0" smtClean="0"/>
              <a:t>	</a:t>
            </a:r>
            <a:r>
              <a:rPr lang="en-US" dirty="0" smtClean="0"/>
              <a:t>13</a:t>
            </a:r>
            <a:endParaRPr lang="en-US" dirty="0"/>
          </a:p>
          <a:p>
            <a:pPr lvl="1"/>
            <a:r>
              <a:rPr lang="en-US" dirty="0"/>
              <a:t>Lyell Fork Above Twin Bridges	</a:t>
            </a:r>
            <a:r>
              <a:rPr lang="en-US" dirty="0" smtClean="0"/>
              <a:t>		</a:t>
            </a:r>
            <a:r>
              <a:rPr lang="en-US" dirty="0" smtClean="0"/>
              <a:t>18</a:t>
            </a:r>
            <a:endParaRPr lang="en-US" dirty="0"/>
          </a:p>
          <a:p>
            <a:pPr lvl="1"/>
            <a:r>
              <a:rPr lang="en-US" dirty="0"/>
              <a:t>Lyell Fork Below Twin Bridges		</a:t>
            </a:r>
            <a:r>
              <a:rPr lang="en-US" dirty="0" smtClean="0"/>
              <a:t>	</a:t>
            </a:r>
            <a:r>
              <a:rPr lang="en-US" dirty="0" smtClean="0"/>
              <a:t>24</a:t>
            </a:r>
            <a:endParaRPr lang="en-US" dirty="0"/>
          </a:p>
          <a:p>
            <a:pPr lvl="1"/>
            <a:r>
              <a:rPr lang="en-US" dirty="0"/>
              <a:t>Dana Fork at the Lodge				</a:t>
            </a:r>
            <a:r>
              <a:rPr lang="en-US" dirty="0" smtClean="0"/>
              <a:t>	</a:t>
            </a:r>
            <a:r>
              <a:rPr lang="en-US" dirty="0" smtClean="0"/>
              <a:t>28</a:t>
            </a:r>
            <a:endParaRPr lang="en-US" dirty="0"/>
          </a:p>
          <a:p>
            <a:pPr lvl="1"/>
            <a:r>
              <a:rPr lang="en-US" dirty="0"/>
              <a:t>Dana Fork at Bug Camp			</a:t>
            </a:r>
            <a:r>
              <a:rPr lang="en-US" dirty="0" smtClean="0"/>
              <a:t>		</a:t>
            </a:r>
            <a:r>
              <a:rPr lang="en-US" dirty="0" smtClean="0"/>
              <a:t>32</a:t>
            </a:r>
            <a:endParaRPr lang="en-US" dirty="0"/>
          </a:p>
          <a:p>
            <a:pPr lvl="1"/>
            <a:r>
              <a:rPr lang="en-US" dirty="0"/>
              <a:t>Tuolumne at Highway 120			</a:t>
            </a:r>
            <a:r>
              <a:rPr lang="en-US" dirty="0" smtClean="0"/>
              <a:t>	</a:t>
            </a:r>
            <a:r>
              <a:rPr lang="en-US" dirty="0" smtClean="0"/>
              <a:t>37</a:t>
            </a:r>
            <a:endParaRPr lang="en-US" dirty="0"/>
          </a:p>
          <a:p>
            <a:pPr lvl="1"/>
            <a:r>
              <a:rPr lang="en-US" dirty="0"/>
              <a:t>Delaney Creek						</a:t>
            </a:r>
            <a:r>
              <a:rPr lang="en-US" dirty="0" smtClean="0"/>
              <a:t>	</a:t>
            </a:r>
            <a:r>
              <a:rPr lang="en-US" dirty="0" smtClean="0"/>
              <a:t>44</a:t>
            </a:r>
            <a:endParaRPr lang="en-US" dirty="0" smtClean="0"/>
          </a:p>
          <a:p>
            <a:pPr lvl="1"/>
            <a:r>
              <a:rPr lang="en-US" dirty="0" smtClean="0"/>
              <a:t>Budd Creek								</a:t>
            </a:r>
            <a:r>
              <a:rPr lang="en-US" dirty="0" smtClean="0"/>
              <a:t>48</a:t>
            </a:r>
            <a:endParaRPr lang="en-US" dirty="0" smtClean="0"/>
          </a:p>
          <a:p>
            <a:r>
              <a:rPr lang="en-US" dirty="0" smtClean="0"/>
              <a:t>Info on Other Stream Sites</a:t>
            </a:r>
          </a:p>
          <a:p>
            <a:pPr lvl="1"/>
            <a:r>
              <a:rPr lang="en-US" dirty="0" smtClean="0"/>
              <a:t>Grand Canyon of the Tuolumne		</a:t>
            </a:r>
            <a:r>
              <a:rPr lang="en-US" dirty="0" smtClean="0"/>
              <a:t>NA</a:t>
            </a:r>
            <a:endParaRPr lang="en-US" dirty="0" smtClean="0"/>
          </a:p>
          <a:p>
            <a:pPr lvl="1"/>
            <a:r>
              <a:rPr lang="en-US" dirty="0" smtClean="0"/>
              <a:t>Falls Creek								</a:t>
            </a:r>
            <a:r>
              <a:rPr lang="en-US" dirty="0" smtClean="0"/>
              <a:t>NA</a:t>
            </a:r>
            <a:endParaRPr lang="en-US" dirty="0" smtClean="0"/>
          </a:p>
          <a:p>
            <a:pPr lvl="1"/>
            <a:r>
              <a:rPr lang="en-US" dirty="0" smtClean="0"/>
              <a:t>Tuolumne at </a:t>
            </a:r>
            <a:r>
              <a:rPr lang="en-US" dirty="0" err="1" smtClean="0"/>
              <a:t>Hetch</a:t>
            </a:r>
            <a:r>
              <a:rPr lang="en-US" dirty="0" smtClean="0"/>
              <a:t> </a:t>
            </a:r>
            <a:r>
              <a:rPr lang="en-US" dirty="0" err="1" smtClean="0"/>
              <a:t>Hetchy</a:t>
            </a:r>
            <a:r>
              <a:rPr lang="en-US" dirty="0" smtClean="0"/>
              <a:t>				</a:t>
            </a:r>
            <a:r>
              <a:rPr lang="en-US" dirty="0" smtClean="0"/>
              <a:t>NA</a:t>
            </a:r>
            <a:endParaRPr lang="en-US" dirty="0" smtClean="0"/>
          </a:p>
        </p:txBody>
      </p:sp>
      <p:sp>
        <p:nvSpPr>
          <p:cNvPr id="4" name="Slide Number Placeholder 3"/>
          <p:cNvSpPr>
            <a:spLocks noGrp="1"/>
          </p:cNvSpPr>
          <p:nvPr>
            <p:ph type="sldNum" sz="quarter" idx="12"/>
          </p:nvPr>
        </p:nvSpPr>
        <p:spPr/>
        <p:txBody>
          <a:bodyPr/>
          <a:lstStyle/>
          <a:p>
            <a:fld id="{292A23B7-37DC-8A4A-9988-CC944C08523F}" type="slidenum">
              <a:rPr lang="en-US" smtClean="0"/>
              <a:t>2</a:t>
            </a:fld>
            <a:endParaRPr lang="en-US"/>
          </a:p>
        </p:txBody>
      </p:sp>
    </p:spTree>
    <p:extLst>
      <p:ext uri="{BB962C8B-B14F-4D97-AF65-F5344CB8AC3E}">
        <p14:creationId xmlns:p14="http://schemas.microsoft.com/office/powerpoint/2010/main" val="426606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77349"/>
            <a:ext cx="6858000" cy="5132439"/>
          </a:xfrm>
          <a:prstGeom prst="rect">
            <a:avLst/>
          </a:prstGeom>
        </p:spPr>
      </p:pic>
      <p:sp>
        <p:nvSpPr>
          <p:cNvPr id="5" name="TextBox 4"/>
          <p:cNvSpPr txBox="1"/>
          <p:nvPr/>
        </p:nvSpPr>
        <p:spPr>
          <a:xfrm>
            <a:off x="258908" y="6285436"/>
            <a:ext cx="5798991" cy="2308324"/>
          </a:xfrm>
          <a:prstGeom prst="rect">
            <a:avLst/>
          </a:prstGeom>
          <a:noFill/>
        </p:spPr>
        <p:txBody>
          <a:bodyPr wrap="square" rtlCol="0">
            <a:spAutoFit/>
          </a:bodyPr>
          <a:lstStyle/>
          <a:p>
            <a:r>
              <a:rPr lang="en-US" dirty="0" smtClean="0"/>
              <a:t>Note:  On 17 July 2015 at 9:15 am local time, the depth of water over the bed-rock control was 0.68 </a:t>
            </a:r>
            <a:r>
              <a:rPr lang="en-US" dirty="0" err="1" smtClean="0"/>
              <a:t>ft</a:t>
            </a:r>
            <a:r>
              <a:rPr lang="en-US" dirty="0" smtClean="0"/>
              <a:t> and over the gravel-bar control was 1.50 ft.  Gauge height measured as 10 </a:t>
            </a:r>
            <a:r>
              <a:rPr lang="en-US" dirty="0" err="1" smtClean="0"/>
              <a:t>ft</a:t>
            </a:r>
            <a:r>
              <a:rPr lang="en-US" dirty="0" smtClean="0"/>
              <a:t> – distance from top of stilling tube to water (0.78 </a:t>
            </a:r>
            <a:r>
              <a:rPr lang="en-US" dirty="0" err="1" smtClean="0"/>
              <a:t>ft</a:t>
            </a:r>
            <a:r>
              <a:rPr lang="en-US" dirty="0" smtClean="0"/>
              <a:t>) at that time was 9.22 </a:t>
            </a:r>
            <a:r>
              <a:rPr lang="en-US" dirty="0" err="1" smtClean="0"/>
              <a:t>ft</a:t>
            </a:r>
            <a:r>
              <a:rPr lang="en-US" dirty="0" smtClean="0"/>
              <a:t>; making gauge height 8.54 </a:t>
            </a:r>
            <a:r>
              <a:rPr lang="en-US" dirty="0" err="1" smtClean="0"/>
              <a:t>ft</a:t>
            </a:r>
            <a:r>
              <a:rPr lang="en-US" dirty="0" smtClean="0"/>
              <a:t> when bedrock control matters and 7.72 </a:t>
            </a:r>
            <a:r>
              <a:rPr lang="en-US" dirty="0" err="1" smtClean="0"/>
              <a:t>ft</a:t>
            </a:r>
            <a:r>
              <a:rPr lang="en-US" dirty="0" smtClean="0"/>
              <a:t> when gravel-bar control matters – need to check new references to my stage measurements.  Stage reference has been hard here.</a:t>
            </a:r>
            <a:endParaRPr lang="en-US" dirty="0"/>
          </a:p>
        </p:txBody>
      </p:sp>
      <p:sp>
        <p:nvSpPr>
          <p:cNvPr id="6" name="TextBox 5"/>
          <p:cNvSpPr txBox="1"/>
          <p:nvPr/>
        </p:nvSpPr>
        <p:spPr>
          <a:xfrm>
            <a:off x="3909060" y="0"/>
            <a:ext cx="2937636" cy="369332"/>
          </a:xfrm>
          <a:prstGeom prst="rect">
            <a:avLst/>
          </a:prstGeom>
          <a:solidFill>
            <a:srgbClr val="FFFFFF"/>
          </a:solidFill>
        </p:spPr>
        <p:txBody>
          <a:bodyPr wrap="square" rtlCol="0">
            <a:spAutoFit/>
          </a:bodyPr>
          <a:lstStyle/>
          <a:p>
            <a:r>
              <a:rPr lang="en-US" dirty="0" smtClean="0"/>
              <a:t>Lyell Fork above Twin Bridges</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20</a:t>
            </a:fld>
            <a:endParaRPr lang="en-US"/>
          </a:p>
        </p:txBody>
      </p:sp>
      <p:sp>
        <p:nvSpPr>
          <p:cNvPr id="3" name="Rectangle 2"/>
          <p:cNvSpPr/>
          <p:nvPr/>
        </p:nvSpPr>
        <p:spPr>
          <a:xfrm>
            <a:off x="5477933" y="626533"/>
            <a:ext cx="1117600" cy="203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2271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33"/>
          <p:cNvGraphicFramePr>
            <a:graphicFrameLocks/>
          </p:cNvGraphicFramePr>
          <p:nvPr>
            <p:extLst>
              <p:ext uri="{D42A27DB-BD31-4B8C-83A1-F6EECF244321}">
                <p14:modId xmlns:p14="http://schemas.microsoft.com/office/powerpoint/2010/main" val="1979014038"/>
              </p:ext>
            </p:extLst>
          </p:nvPr>
        </p:nvGraphicFramePr>
        <p:xfrm>
          <a:off x="456869" y="820353"/>
          <a:ext cx="5886451" cy="4419600"/>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p:cNvPicPr>
            <a:picLocks noChangeAspect="1"/>
          </p:cNvPicPr>
          <p:nvPr/>
        </p:nvPicPr>
        <p:blipFill>
          <a:blip r:embed="rId3"/>
          <a:stretch>
            <a:fillRect/>
          </a:stretch>
        </p:blipFill>
        <p:spPr>
          <a:xfrm>
            <a:off x="54064" y="5357939"/>
            <a:ext cx="6660932" cy="3733530"/>
          </a:xfrm>
          <a:prstGeom prst="rect">
            <a:avLst/>
          </a:prstGeom>
        </p:spPr>
      </p:pic>
      <p:cxnSp>
        <p:nvCxnSpPr>
          <p:cNvPr id="16" name="Straight Arrow Connector 15"/>
          <p:cNvCxnSpPr/>
          <p:nvPr/>
        </p:nvCxnSpPr>
        <p:spPr>
          <a:xfrm flipH="1" flipV="1">
            <a:off x="1947424" y="7344087"/>
            <a:ext cx="635189" cy="300492"/>
          </a:xfrm>
          <a:prstGeom prst="straightConnector1">
            <a:avLst/>
          </a:prstGeom>
          <a:ln>
            <a:solidFill>
              <a:srgbClr val="FFFF00"/>
            </a:solidFill>
            <a:tailEnd type="triangle"/>
          </a:ln>
          <a:effectLst/>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2200275" y="7113254"/>
            <a:ext cx="1611630" cy="461665"/>
          </a:xfrm>
          <a:prstGeom prst="rect">
            <a:avLst/>
          </a:prstGeom>
          <a:noFill/>
        </p:spPr>
        <p:txBody>
          <a:bodyPr wrap="square" rtlCol="0">
            <a:spAutoFit/>
          </a:bodyPr>
          <a:lstStyle/>
          <a:p>
            <a:r>
              <a:rPr lang="en-US" sz="2400" dirty="0" smtClean="0">
                <a:solidFill>
                  <a:schemeClr val="bg1"/>
                </a:solidFill>
              </a:rPr>
              <a:t>Instrument</a:t>
            </a:r>
            <a:endParaRPr lang="en-US" sz="2400" dirty="0">
              <a:solidFill>
                <a:schemeClr val="bg1"/>
              </a:solidFill>
            </a:endParaRPr>
          </a:p>
        </p:txBody>
      </p:sp>
      <p:sp>
        <p:nvSpPr>
          <p:cNvPr id="20" name="Left Brace 19"/>
          <p:cNvSpPr/>
          <p:nvPr/>
        </p:nvSpPr>
        <p:spPr>
          <a:xfrm rot="4471450">
            <a:off x="4547046" y="5797827"/>
            <a:ext cx="85392" cy="3966273"/>
          </a:xfrm>
          <a:prstGeom prst="leftBrace">
            <a:avLst/>
          </a:prstGeom>
          <a:ln>
            <a:solidFill>
              <a:srgbClr val="FFFF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3811905" y="7344087"/>
            <a:ext cx="1611630" cy="461665"/>
          </a:xfrm>
          <a:prstGeom prst="rect">
            <a:avLst/>
          </a:prstGeom>
          <a:noFill/>
        </p:spPr>
        <p:txBody>
          <a:bodyPr wrap="square" rtlCol="0">
            <a:spAutoFit/>
          </a:bodyPr>
          <a:lstStyle/>
          <a:p>
            <a:r>
              <a:rPr lang="en-US" sz="2400" dirty="0" smtClean="0">
                <a:solidFill>
                  <a:schemeClr val="bg1"/>
                </a:solidFill>
              </a:rPr>
              <a:t>Channel</a:t>
            </a:r>
            <a:endParaRPr lang="en-US" sz="2400" dirty="0">
              <a:solidFill>
                <a:schemeClr val="bg1"/>
              </a:solidFill>
            </a:endParaRPr>
          </a:p>
        </p:txBody>
      </p:sp>
      <p:cxnSp>
        <p:nvCxnSpPr>
          <p:cNvPr id="22" name="Straight Arrow Connector 21"/>
          <p:cNvCxnSpPr>
            <a:stCxn id="30" idx="3"/>
          </p:cNvCxnSpPr>
          <p:nvPr/>
        </p:nvCxnSpPr>
        <p:spPr>
          <a:xfrm>
            <a:off x="2582613" y="6401321"/>
            <a:ext cx="2454864" cy="613307"/>
          </a:xfrm>
          <a:prstGeom prst="straightConnector1">
            <a:avLst/>
          </a:prstGeom>
          <a:ln>
            <a:solidFill>
              <a:srgbClr val="FFFF00"/>
            </a:solidFill>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a:off x="1641682" y="6632153"/>
            <a:ext cx="377520" cy="1885535"/>
          </a:xfrm>
          <a:prstGeom prst="straightConnector1">
            <a:avLst/>
          </a:prstGeom>
          <a:ln>
            <a:solidFill>
              <a:srgbClr val="FFFF00"/>
            </a:solidFill>
            <a:tailEnd type="triangle"/>
          </a:ln>
          <a:effectLst/>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970983" y="6170488"/>
            <a:ext cx="1611630" cy="461665"/>
          </a:xfrm>
          <a:prstGeom prst="rect">
            <a:avLst/>
          </a:prstGeom>
          <a:noFill/>
        </p:spPr>
        <p:txBody>
          <a:bodyPr wrap="square" rtlCol="0">
            <a:spAutoFit/>
          </a:bodyPr>
          <a:lstStyle/>
          <a:p>
            <a:r>
              <a:rPr lang="en-US" sz="2400" dirty="0" smtClean="0">
                <a:solidFill>
                  <a:schemeClr val="bg1"/>
                </a:solidFill>
              </a:rPr>
              <a:t>Floodplain</a:t>
            </a:r>
            <a:endParaRPr lang="en-US" sz="2400" dirty="0">
              <a:solidFill>
                <a:schemeClr val="bg1"/>
              </a:solidFill>
            </a:endParaRPr>
          </a:p>
        </p:txBody>
      </p:sp>
      <p:sp>
        <p:nvSpPr>
          <p:cNvPr id="25" name="Right Arrow 24"/>
          <p:cNvSpPr/>
          <p:nvPr/>
        </p:nvSpPr>
        <p:spPr>
          <a:xfrm rot="2401675">
            <a:off x="5387008" y="7954779"/>
            <a:ext cx="1342631" cy="1037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TextBox 27"/>
          <p:cNvSpPr txBox="1"/>
          <p:nvPr/>
        </p:nvSpPr>
        <p:spPr>
          <a:xfrm rot="2306113">
            <a:off x="5508813" y="8105743"/>
            <a:ext cx="825392" cy="461665"/>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sp>
        <p:nvSpPr>
          <p:cNvPr id="4" name="TextBox 3"/>
          <p:cNvSpPr txBox="1"/>
          <p:nvPr/>
        </p:nvSpPr>
        <p:spPr>
          <a:xfrm>
            <a:off x="4506974" y="6131927"/>
            <a:ext cx="2208022" cy="400110"/>
          </a:xfrm>
          <a:prstGeom prst="rect">
            <a:avLst/>
          </a:prstGeom>
          <a:noFill/>
        </p:spPr>
        <p:txBody>
          <a:bodyPr wrap="square" rtlCol="0">
            <a:spAutoFit/>
          </a:bodyPr>
          <a:lstStyle/>
          <a:p>
            <a:r>
              <a:rPr lang="en-US" sz="2000" dirty="0" smtClean="0">
                <a:solidFill>
                  <a:schemeClr val="bg1"/>
                </a:solidFill>
              </a:rPr>
              <a:t>Slope: 0.0003 m/m</a:t>
            </a:r>
            <a:endParaRPr lang="en-US" sz="2000" dirty="0">
              <a:solidFill>
                <a:schemeClr val="bg1"/>
              </a:solidFill>
            </a:endParaRPr>
          </a:p>
        </p:txBody>
      </p:sp>
      <p:sp>
        <p:nvSpPr>
          <p:cNvPr id="29" name="TextBox 28"/>
          <p:cNvSpPr txBox="1"/>
          <p:nvPr/>
        </p:nvSpPr>
        <p:spPr>
          <a:xfrm>
            <a:off x="5503020" y="735983"/>
            <a:ext cx="1415859" cy="400110"/>
          </a:xfrm>
          <a:prstGeom prst="rect">
            <a:avLst/>
          </a:prstGeom>
          <a:noFill/>
        </p:spPr>
        <p:txBody>
          <a:bodyPr wrap="square" rtlCol="0">
            <a:spAutoFit/>
          </a:bodyPr>
          <a:lstStyle/>
          <a:p>
            <a:r>
              <a:rPr lang="en-US" sz="2000" dirty="0" smtClean="0">
                <a:solidFill>
                  <a:srgbClr val="C00000"/>
                </a:solidFill>
              </a:rPr>
              <a:t>River Right</a:t>
            </a:r>
            <a:endParaRPr lang="en-US" sz="2000" dirty="0">
              <a:solidFill>
                <a:srgbClr val="C00000"/>
              </a:solidFill>
            </a:endParaRPr>
          </a:p>
        </p:txBody>
      </p:sp>
      <p:sp>
        <p:nvSpPr>
          <p:cNvPr id="32" name="TextBox 31"/>
          <p:cNvSpPr txBox="1"/>
          <p:nvPr/>
        </p:nvSpPr>
        <p:spPr>
          <a:xfrm>
            <a:off x="5444758" y="2527214"/>
            <a:ext cx="1401938" cy="400110"/>
          </a:xfrm>
          <a:prstGeom prst="rect">
            <a:avLst/>
          </a:prstGeom>
          <a:noFill/>
        </p:spPr>
        <p:txBody>
          <a:bodyPr wrap="square" rtlCol="0">
            <a:spAutoFit/>
          </a:bodyPr>
          <a:lstStyle/>
          <a:p>
            <a:r>
              <a:rPr lang="en-US" sz="2000" dirty="0" smtClean="0"/>
              <a:t>Instrument</a:t>
            </a:r>
            <a:endParaRPr lang="en-US" sz="2000" dirty="0"/>
          </a:p>
        </p:txBody>
      </p:sp>
      <p:sp>
        <p:nvSpPr>
          <p:cNvPr id="33" name="TextBox 32"/>
          <p:cNvSpPr txBox="1"/>
          <p:nvPr/>
        </p:nvSpPr>
        <p:spPr>
          <a:xfrm>
            <a:off x="3909060" y="0"/>
            <a:ext cx="2937636" cy="800219"/>
          </a:xfrm>
          <a:prstGeom prst="rect">
            <a:avLst/>
          </a:prstGeom>
          <a:solidFill>
            <a:srgbClr val="FFFFFF"/>
          </a:solidFill>
        </p:spPr>
        <p:txBody>
          <a:bodyPr wrap="square" rtlCol="0">
            <a:spAutoFit/>
          </a:bodyPr>
          <a:lstStyle/>
          <a:p>
            <a:r>
              <a:rPr lang="en-US" dirty="0" smtClean="0"/>
              <a:t>Lyell Fork above Twin Bridges</a:t>
            </a:r>
          </a:p>
          <a:p>
            <a:r>
              <a:rPr lang="en-US" sz="1400" dirty="0" smtClean="0"/>
              <a:t>Cross-Section at Instrument Site with Stage Measurement Datum</a:t>
            </a:r>
            <a:endParaRPr lang="en-US" sz="1400" dirty="0"/>
          </a:p>
        </p:txBody>
      </p:sp>
      <p:sp>
        <p:nvSpPr>
          <p:cNvPr id="35" name="Left Brace 34"/>
          <p:cNvSpPr/>
          <p:nvPr/>
        </p:nvSpPr>
        <p:spPr>
          <a:xfrm rot="10800000">
            <a:off x="4755266" y="2247124"/>
            <a:ext cx="320692" cy="2654308"/>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rot="5400000">
            <a:off x="3060178" y="-575748"/>
            <a:ext cx="260711" cy="3770846"/>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TextBox 36"/>
          <p:cNvSpPr txBox="1"/>
          <p:nvPr/>
        </p:nvSpPr>
        <p:spPr>
          <a:xfrm>
            <a:off x="1656126" y="1432560"/>
            <a:ext cx="3724718" cy="35169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of Section Break between Channel Control and Floodplain/Channel Control: </a:t>
            </a:r>
            <a:r>
              <a:rPr lang="en-US" dirty="0" smtClean="0"/>
              <a:t>0.8 m +- 0.2m</a:t>
            </a:r>
            <a:endParaRPr lang="en-US" sz="1100" dirty="0"/>
          </a:p>
        </p:txBody>
      </p:sp>
      <p:sp>
        <p:nvSpPr>
          <p:cNvPr id="38" name="TextBox 37"/>
          <p:cNvSpPr txBox="1"/>
          <p:nvPr/>
        </p:nvSpPr>
        <p:spPr>
          <a:xfrm>
            <a:off x="5075957" y="3051679"/>
            <a:ext cx="1554845" cy="70053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of Section Break between Section Control and Channel Control: </a:t>
            </a:r>
            <a:r>
              <a:rPr lang="en-US" dirty="0" smtClean="0"/>
              <a:t>0.6 m +-0.2m</a:t>
            </a:r>
            <a:endParaRPr lang="en-US" sz="1100" dirty="0"/>
          </a:p>
        </p:txBody>
      </p:sp>
      <p:sp>
        <p:nvSpPr>
          <p:cNvPr id="39" name="TextBox 38"/>
          <p:cNvSpPr txBox="1"/>
          <p:nvPr/>
        </p:nvSpPr>
        <p:spPr>
          <a:xfrm>
            <a:off x="977947" y="949401"/>
            <a:ext cx="4711925" cy="283221"/>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a:t>
            </a:r>
            <a:r>
              <a:rPr lang="en-US" dirty="0" smtClean="0"/>
              <a:t>used </a:t>
            </a:r>
            <a:r>
              <a:rPr lang="en-US" sz="1100" dirty="0" smtClean="0"/>
              <a:t>for Channel Control (used same width for floodplain): 25 m +- 5m</a:t>
            </a:r>
            <a:endParaRPr lang="en-US" sz="1100" dirty="0"/>
          </a:p>
        </p:txBody>
      </p:sp>
      <p:sp>
        <p:nvSpPr>
          <p:cNvPr id="41" name="TextBox 40"/>
          <p:cNvSpPr txBox="1"/>
          <p:nvPr/>
        </p:nvSpPr>
        <p:spPr>
          <a:xfrm>
            <a:off x="2778836" y="1832787"/>
            <a:ext cx="2675911" cy="23631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a:t>
            </a:r>
            <a:r>
              <a:rPr lang="en-US" dirty="0" smtClean="0"/>
              <a:t>used </a:t>
            </a:r>
            <a:r>
              <a:rPr lang="en-US" sz="1100" dirty="0" smtClean="0"/>
              <a:t>for Section Control: 15 m +- 5m</a:t>
            </a:r>
            <a:endParaRPr lang="en-US" sz="1100" dirty="0"/>
          </a:p>
        </p:txBody>
      </p:sp>
      <p:sp>
        <p:nvSpPr>
          <p:cNvPr id="42" name="Left Brace 41"/>
          <p:cNvSpPr/>
          <p:nvPr/>
        </p:nvSpPr>
        <p:spPr>
          <a:xfrm rot="5400000">
            <a:off x="3789580" y="1256486"/>
            <a:ext cx="197222" cy="1784056"/>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3" name="Straight Connector 42"/>
          <p:cNvCxnSpPr/>
          <p:nvPr/>
        </p:nvCxnSpPr>
        <p:spPr>
          <a:xfrm flipH="1">
            <a:off x="970983" y="2247124"/>
            <a:ext cx="4972049" cy="0"/>
          </a:xfrm>
          <a:prstGeom prst="line">
            <a:avLst/>
          </a:prstGeom>
          <a:ln>
            <a:prstDash val="dash"/>
          </a:ln>
          <a:effectLst/>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flipH="1">
            <a:off x="970983" y="1450660"/>
            <a:ext cx="4972049" cy="0"/>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45" name="Left Brace 44"/>
          <p:cNvSpPr/>
          <p:nvPr/>
        </p:nvSpPr>
        <p:spPr>
          <a:xfrm rot="10800000">
            <a:off x="1270637" y="1441169"/>
            <a:ext cx="433209" cy="3460262"/>
          </a:xfrm>
          <a:prstGeom prst="leftBrace">
            <a:avLst>
              <a:gd name="adj1" fmla="val 8333"/>
              <a:gd name="adj2" fmla="val 95756"/>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Straight Arrow Connector 30"/>
          <p:cNvCxnSpPr>
            <a:stCxn id="32" idx="1"/>
            <a:endCxn id="35" idx="2"/>
          </p:cNvCxnSpPr>
          <p:nvPr/>
        </p:nvCxnSpPr>
        <p:spPr>
          <a:xfrm flipH="1" flipV="1">
            <a:off x="4755266" y="2247124"/>
            <a:ext cx="689492" cy="480145"/>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292A23B7-37DC-8A4A-9988-CC944C08523F}" type="slidenum">
              <a:rPr lang="en-US" smtClean="0"/>
              <a:t>21</a:t>
            </a:fld>
            <a:endParaRPr lang="en-US"/>
          </a:p>
        </p:txBody>
      </p:sp>
      <p:sp>
        <p:nvSpPr>
          <p:cNvPr id="5" name="TextBox 4"/>
          <p:cNvSpPr txBox="1"/>
          <p:nvPr/>
        </p:nvSpPr>
        <p:spPr>
          <a:xfrm>
            <a:off x="1577734" y="4516499"/>
            <a:ext cx="3337166" cy="276999"/>
          </a:xfrm>
          <a:prstGeom prst="rect">
            <a:avLst/>
          </a:prstGeom>
          <a:noFill/>
        </p:spPr>
        <p:txBody>
          <a:bodyPr wrap="square" rtlCol="0">
            <a:spAutoFit/>
          </a:bodyPr>
          <a:lstStyle/>
          <a:p>
            <a:r>
              <a:rPr lang="en-US" sz="1200" dirty="0" smtClean="0"/>
              <a:t>Note significantly different scales for x and y axes.</a:t>
            </a:r>
            <a:endParaRPr lang="en-US" sz="1200" dirty="0"/>
          </a:p>
        </p:txBody>
      </p:sp>
    </p:spTree>
    <p:extLst>
      <p:ext uri="{BB962C8B-B14F-4D97-AF65-F5344CB8AC3E}">
        <p14:creationId xmlns:p14="http://schemas.microsoft.com/office/powerpoint/2010/main" val="177930116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63" y="4879963"/>
            <a:ext cx="5611994" cy="4261875"/>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446" t="6692" r="8941"/>
          <a:stretch/>
        </p:blipFill>
        <p:spPr>
          <a:xfrm>
            <a:off x="8890" y="913061"/>
            <a:ext cx="4876972" cy="4290762"/>
          </a:xfrm>
          <a:prstGeom prst="rect">
            <a:avLst/>
          </a:prstGeom>
        </p:spPr>
      </p:pic>
      <p:sp>
        <p:nvSpPr>
          <p:cNvPr id="29" name="Left Brace 28"/>
          <p:cNvSpPr/>
          <p:nvPr/>
        </p:nvSpPr>
        <p:spPr>
          <a:xfrm rot="10800000">
            <a:off x="4877823" y="3350530"/>
            <a:ext cx="119316" cy="545238"/>
          </a:xfrm>
          <a:prstGeom prst="leftBrace">
            <a:avLst>
              <a:gd name="adj1" fmla="val 8333"/>
              <a:gd name="adj2" fmla="val 4485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p:cNvCxnSpPr/>
          <p:nvPr/>
        </p:nvCxnSpPr>
        <p:spPr>
          <a:xfrm>
            <a:off x="459463" y="3325193"/>
            <a:ext cx="4476687"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59463" y="2750483"/>
            <a:ext cx="4532461" cy="1853293"/>
            <a:chOff x="1321377" y="3531236"/>
            <a:chExt cx="4583689" cy="1853293"/>
          </a:xfrm>
        </p:grpSpPr>
        <p:cxnSp>
          <p:nvCxnSpPr>
            <p:cNvPr id="8" name="Straight Connector 7"/>
            <p:cNvCxnSpPr/>
            <p:nvPr/>
          </p:nvCxnSpPr>
          <p:spPr>
            <a:xfrm flipV="1">
              <a:off x="1321377" y="4666739"/>
              <a:ext cx="1687781" cy="9783"/>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493534" y="4748454"/>
              <a:ext cx="1515624" cy="63607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0.54 m</a:t>
              </a:r>
              <a:endParaRPr lang="en-US" sz="1100" dirty="0"/>
            </a:p>
          </p:txBody>
        </p:sp>
        <p:cxnSp>
          <p:nvCxnSpPr>
            <p:cNvPr id="23" name="Straight Arrow Connector 22"/>
            <p:cNvCxnSpPr>
              <a:stCxn id="12" idx="1"/>
            </p:cNvCxnSpPr>
            <p:nvPr/>
          </p:nvCxnSpPr>
          <p:spPr>
            <a:xfrm flipH="1">
              <a:off x="2658075" y="3779828"/>
              <a:ext cx="396868" cy="32170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flipV="1">
              <a:off x="2724323" y="4690801"/>
              <a:ext cx="161168" cy="20793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054944" y="3531236"/>
              <a:ext cx="2850122" cy="497183"/>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a:t>
              </a:r>
              <a:r>
                <a:rPr lang="en-US" dirty="0" smtClean="0"/>
                <a:t>0.80m</a:t>
              </a:r>
              <a:endParaRPr lang="en-US" sz="1100" dirty="0"/>
            </a:p>
          </p:txBody>
        </p:sp>
      </p:grpSp>
      <p:grpSp>
        <p:nvGrpSpPr>
          <p:cNvPr id="24" name="Group 23"/>
          <p:cNvGrpSpPr/>
          <p:nvPr/>
        </p:nvGrpSpPr>
        <p:grpSpPr>
          <a:xfrm>
            <a:off x="1193106" y="6701730"/>
            <a:ext cx="4360336" cy="686445"/>
            <a:chOff x="1266258" y="3755102"/>
            <a:chExt cx="4360336" cy="686445"/>
          </a:xfrm>
        </p:grpSpPr>
        <p:cxnSp>
          <p:nvCxnSpPr>
            <p:cNvPr id="25" name="Straight Connector 24"/>
            <p:cNvCxnSpPr/>
            <p:nvPr/>
          </p:nvCxnSpPr>
          <p:spPr>
            <a:xfrm>
              <a:off x="1266258" y="4441546"/>
              <a:ext cx="4287007"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511996" y="3755102"/>
              <a:ext cx="2114598" cy="636075"/>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0.54 m</a:t>
              </a:r>
              <a:endParaRPr lang="en-US" sz="1100" dirty="0"/>
            </a:p>
          </p:txBody>
        </p:sp>
        <p:cxnSp>
          <p:nvCxnSpPr>
            <p:cNvPr id="37" name="Straight Arrow Connector 36"/>
            <p:cNvCxnSpPr/>
            <p:nvPr/>
          </p:nvCxnSpPr>
          <p:spPr>
            <a:xfrm flipH="1">
              <a:off x="3005740" y="4113584"/>
              <a:ext cx="506256" cy="32796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sp>
        <p:nvSpPr>
          <p:cNvPr id="16" name="TextBox 15"/>
          <p:cNvSpPr txBox="1"/>
          <p:nvPr/>
        </p:nvSpPr>
        <p:spPr>
          <a:xfrm>
            <a:off x="3909060" y="0"/>
            <a:ext cx="2937636" cy="369332"/>
          </a:xfrm>
          <a:prstGeom prst="rect">
            <a:avLst/>
          </a:prstGeom>
          <a:solidFill>
            <a:srgbClr val="FFFFFF"/>
          </a:solidFill>
        </p:spPr>
        <p:txBody>
          <a:bodyPr wrap="square" rtlCol="0">
            <a:spAutoFit/>
          </a:bodyPr>
          <a:lstStyle/>
          <a:p>
            <a:r>
              <a:rPr lang="en-US" dirty="0" smtClean="0"/>
              <a:t>Lyell Fork above Twin Bridges</a:t>
            </a:r>
            <a:endParaRPr lang="en-US" dirty="0"/>
          </a:p>
        </p:txBody>
      </p:sp>
      <p:sp>
        <p:nvSpPr>
          <p:cNvPr id="17" name="TextBox 16"/>
          <p:cNvSpPr txBox="1"/>
          <p:nvPr/>
        </p:nvSpPr>
        <p:spPr>
          <a:xfrm>
            <a:off x="4936150" y="541008"/>
            <a:ext cx="2066133" cy="4662815"/>
          </a:xfrm>
          <a:prstGeom prst="rect">
            <a:avLst/>
          </a:prstGeom>
          <a:noFill/>
        </p:spPr>
        <p:txBody>
          <a:bodyPr wrap="square" rtlCol="0">
            <a:spAutoFit/>
          </a:bodyPr>
          <a:lstStyle/>
          <a:p>
            <a:r>
              <a:rPr lang="en-US" sz="1100" b="1" dirty="0" err="1" smtClean="0"/>
              <a:t>BaRatin</a:t>
            </a:r>
            <a:r>
              <a:rPr lang="en-US" sz="1100" b="1" dirty="0" smtClean="0"/>
              <a:t> </a:t>
            </a:r>
            <a:r>
              <a:rPr lang="en-US" sz="1100" dirty="0" smtClean="0"/>
              <a:t>(stage in m, Q in </a:t>
            </a:r>
            <a:r>
              <a:rPr lang="en-US" sz="1100" dirty="0" err="1" smtClean="0"/>
              <a:t>cms</a:t>
            </a:r>
            <a:r>
              <a:rPr lang="en-US" sz="1100" dirty="0" smtClean="0"/>
              <a:t>):</a:t>
            </a:r>
          </a:p>
          <a:p>
            <a:endParaRPr lang="en-US" sz="1100" dirty="0" smtClean="0"/>
          </a:p>
          <a:p>
            <a:endParaRPr lang="en-US" sz="1100" dirty="0"/>
          </a:p>
          <a:p>
            <a:endParaRPr lang="en-US" sz="1100" dirty="0" smtClean="0"/>
          </a:p>
          <a:p>
            <a:endParaRPr lang="en-US" sz="1100" dirty="0"/>
          </a:p>
          <a:p>
            <a:endParaRPr lang="en-US" sz="1100" dirty="0" smtClean="0"/>
          </a:p>
          <a:p>
            <a:endParaRPr lang="en-US" sz="1100" dirty="0"/>
          </a:p>
          <a:p>
            <a:endParaRPr lang="en-US" sz="1100" dirty="0" smtClean="0"/>
          </a:p>
          <a:p>
            <a:r>
              <a:rPr lang="en-US" sz="1100" dirty="0" smtClean="0"/>
              <a:t>0.79875m &lt; H </a:t>
            </a:r>
          </a:p>
          <a:p>
            <a:r>
              <a:rPr lang="en-US" sz="1100" dirty="0" smtClean="0"/>
              <a:t>Q =30.94*(</a:t>
            </a:r>
            <a:r>
              <a:rPr lang="en-US" sz="1100" dirty="0"/>
              <a:t>H –</a:t>
            </a:r>
            <a:r>
              <a:rPr lang="en-US" sz="1100" dirty="0" smtClean="0"/>
              <a:t>0.3023)^1.6658</a:t>
            </a:r>
            <a:endParaRPr lang="en-US" sz="1100" dirty="0"/>
          </a:p>
          <a:p>
            <a:endParaRPr lang="en-US" sz="1100" dirty="0"/>
          </a:p>
          <a:p>
            <a:endParaRPr lang="en-US" sz="1100" dirty="0" smtClean="0"/>
          </a:p>
          <a:p>
            <a:endParaRPr lang="en-US" sz="1100" dirty="0" smtClean="0"/>
          </a:p>
          <a:p>
            <a:endParaRPr lang="en-US" sz="1100" dirty="0" smtClean="0"/>
          </a:p>
          <a:p>
            <a:endParaRPr lang="en-US" sz="1100" dirty="0"/>
          </a:p>
          <a:p>
            <a:endParaRPr lang="en-US" sz="1100" dirty="0" smtClean="0"/>
          </a:p>
          <a:p>
            <a:endParaRPr lang="en-US" sz="1100" dirty="0"/>
          </a:p>
          <a:p>
            <a:r>
              <a:rPr lang="en-US" sz="1100" dirty="0" smtClean="0"/>
              <a:t>0.540748m &lt; H &lt; 0.79875m</a:t>
            </a:r>
            <a:endParaRPr lang="en-US" sz="1100" dirty="0"/>
          </a:p>
          <a:p>
            <a:r>
              <a:rPr lang="en-US" sz="1100" dirty="0" smtClean="0"/>
              <a:t>Q =35.6095*(H – 0.343)^1.662</a:t>
            </a:r>
            <a:endParaRPr lang="en-US" sz="1100" dirty="0"/>
          </a:p>
          <a:p>
            <a:endParaRPr lang="en-US" sz="1100" dirty="0" smtClean="0"/>
          </a:p>
          <a:p>
            <a:endParaRPr lang="en-US" sz="1100" dirty="0"/>
          </a:p>
          <a:p>
            <a:r>
              <a:rPr lang="en-US" sz="1100" dirty="0" smtClean="0"/>
              <a:t>H &lt; 0.540748m</a:t>
            </a:r>
            <a:endParaRPr lang="en-US" sz="1100" dirty="0"/>
          </a:p>
          <a:p>
            <a:r>
              <a:rPr lang="en-US" sz="1100" dirty="0" smtClean="0"/>
              <a:t>Q =11.5733*(</a:t>
            </a:r>
            <a:r>
              <a:rPr lang="en-US" sz="1100" dirty="0"/>
              <a:t>H –</a:t>
            </a:r>
            <a:r>
              <a:rPr lang="en-US" sz="1100" dirty="0" smtClean="0"/>
              <a:t>0.1873)^1.512</a:t>
            </a:r>
            <a:endParaRPr lang="en-US" sz="1100" dirty="0"/>
          </a:p>
          <a:p>
            <a:endParaRPr lang="en-US" sz="1100" dirty="0"/>
          </a:p>
          <a:p>
            <a:endParaRPr lang="en-US" sz="1100" dirty="0" smtClean="0"/>
          </a:p>
          <a:p>
            <a:endParaRPr lang="en-US" sz="1100" dirty="0"/>
          </a:p>
          <a:p>
            <a:endParaRPr lang="en-US" sz="1100" dirty="0" smtClean="0"/>
          </a:p>
        </p:txBody>
      </p:sp>
      <p:sp>
        <p:nvSpPr>
          <p:cNvPr id="18" name="TextBox 17"/>
          <p:cNvSpPr txBox="1"/>
          <p:nvPr/>
        </p:nvSpPr>
        <p:spPr>
          <a:xfrm>
            <a:off x="2480181" y="536207"/>
            <a:ext cx="2323113" cy="600164"/>
          </a:xfrm>
          <a:prstGeom prst="rect">
            <a:avLst/>
          </a:prstGeom>
          <a:noFill/>
        </p:spPr>
        <p:txBody>
          <a:bodyPr wrap="square" rtlCol="0">
            <a:spAutoFit/>
          </a:bodyPr>
          <a:lstStyle/>
          <a:p>
            <a:r>
              <a:rPr lang="en-US" sz="1100" b="1" dirty="0" smtClean="0"/>
              <a:t>Least Squares </a:t>
            </a:r>
            <a:r>
              <a:rPr lang="en-US" sz="1100" dirty="0" smtClean="0"/>
              <a:t>(stage in cm, Q in </a:t>
            </a:r>
            <a:r>
              <a:rPr lang="en-US" sz="1100" dirty="0" err="1" smtClean="0"/>
              <a:t>cfs</a:t>
            </a:r>
            <a:r>
              <a:rPr lang="en-US" sz="1100" dirty="0" smtClean="0"/>
              <a:t>): </a:t>
            </a:r>
          </a:p>
          <a:p>
            <a:r>
              <a:rPr lang="en-US" sz="1100" dirty="0" smtClean="0"/>
              <a:t>Q  = 0.00965*(H – 10)^2.4474</a:t>
            </a:r>
            <a:endParaRPr lang="en-US" sz="1100" dirty="0"/>
          </a:p>
          <a:p>
            <a:endParaRPr lang="en-US" sz="1100" dirty="0" smtClean="0"/>
          </a:p>
        </p:txBody>
      </p:sp>
      <p:sp>
        <p:nvSpPr>
          <p:cNvPr id="28" name="Left Brace 27"/>
          <p:cNvSpPr/>
          <p:nvPr/>
        </p:nvSpPr>
        <p:spPr>
          <a:xfrm rot="10800000">
            <a:off x="4876973" y="934538"/>
            <a:ext cx="120165" cy="2415988"/>
          </a:xfrm>
          <a:prstGeom prst="leftBrace">
            <a:avLst>
              <a:gd name="adj1" fmla="val 8333"/>
              <a:gd name="adj2" fmla="val 51972"/>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0" name="Left Brace 29"/>
          <p:cNvSpPr/>
          <p:nvPr/>
        </p:nvSpPr>
        <p:spPr>
          <a:xfrm rot="10800000">
            <a:off x="4885863" y="3910044"/>
            <a:ext cx="141298" cy="782549"/>
          </a:xfrm>
          <a:prstGeom prst="leftBrace">
            <a:avLst>
              <a:gd name="adj1" fmla="val 8333"/>
              <a:gd name="adj2" fmla="val 41842"/>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7" name="Straight Connector 26"/>
          <p:cNvCxnSpPr/>
          <p:nvPr/>
        </p:nvCxnSpPr>
        <p:spPr>
          <a:xfrm>
            <a:off x="1193106" y="6516418"/>
            <a:ext cx="4287007"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128381" y="6275803"/>
            <a:ext cx="339736" cy="24818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1223554" y="5247554"/>
            <a:ext cx="1405715" cy="680831"/>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a:t>
            </a:r>
            <a:r>
              <a:rPr lang="en-US" dirty="0" smtClean="0"/>
              <a:t>0.8m</a:t>
            </a:r>
            <a:endParaRPr lang="en-US" sz="1100" dirty="0"/>
          </a:p>
        </p:txBody>
      </p:sp>
      <p:sp>
        <p:nvSpPr>
          <p:cNvPr id="2" name="Slide Number Placeholder 1"/>
          <p:cNvSpPr>
            <a:spLocks noGrp="1"/>
          </p:cNvSpPr>
          <p:nvPr>
            <p:ph type="sldNum" sz="quarter" idx="12"/>
          </p:nvPr>
        </p:nvSpPr>
        <p:spPr/>
        <p:txBody>
          <a:bodyPr/>
          <a:lstStyle/>
          <a:p>
            <a:fld id="{292A23B7-37DC-8A4A-9988-CC944C08523F}" type="slidenum">
              <a:rPr lang="en-US" smtClean="0"/>
              <a:t>22</a:t>
            </a:fld>
            <a:endParaRPr lang="en-US"/>
          </a:p>
        </p:txBody>
      </p:sp>
    </p:spTree>
    <p:extLst>
      <p:ext uri="{BB962C8B-B14F-4D97-AF65-F5344CB8AC3E}">
        <p14:creationId xmlns:p14="http://schemas.microsoft.com/office/powerpoint/2010/main" val="5281313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56" y="4570982"/>
            <a:ext cx="6000817" cy="45730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057" y="47155"/>
            <a:ext cx="5988744" cy="4563818"/>
          </a:xfrm>
          <a:prstGeom prst="rect">
            <a:avLst/>
          </a:prstGeom>
        </p:spPr>
      </p:pic>
      <p:cxnSp>
        <p:nvCxnSpPr>
          <p:cNvPr id="13" name="Straight Connector 12"/>
          <p:cNvCxnSpPr/>
          <p:nvPr/>
        </p:nvCxnSpPr>
        <p:spPr>
          <a:xfrm>
            <a:off x="1167996" y="2338896"/>
            <a:ext cx="4649874"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261586" y="2387770"/>
            <a:ext cx="1582956" cy="144609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0.54 m</a:t>
            </a:r>
            <a:endParaRPr lang="en-US" sz="1100" dirty="0"/>
          </a:p>
        </p:txBody>
      </p:sp>
      <p:cxnSp>
        <p:nvCxnSpPr>
          <p:cNvPr id="15" name="Straight Connector 14"/>
          <p:cNvCxnSpPr/>
          <p:nvPr/>
        </p:nvCxnSpPr>
        <p:spPr>
          <a:xfrm>
            <a:off x="1167996" y="1713140"/>
            <a:ext cx="4649874"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261586" y="1730446"/>
            <a:ext cx="2231347" cy="632931"/>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a:t>
            </a:r>
            <a:r>
              <a:rPr lang="en-US" dirty="0" smtClean="0"/>
              <a:t>0.8 m</a:t>
            </a:r>
            <a:endParaRPr lang="en-US" sz="1100" dirty="0"/>
          </a:p>
        </p:txBody>
      </p:sp>
      <p:cxnSp>
        <p:nvCxnSpPr>
          <p:cNvPr id="17" name="Straight Arrow Connector 16"/>
          <p:cNvCxnSpPr/>
          <p:nvPr/>
        </p:nvCxnSpPr>
        <p:spPr>
          <a:xfrm flipV="1">
            <a:off x="3287098" y="1717485"/>
            <a:ext cx="245115" cy="27929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2705870" y="2338897"/>
            <a:ext cx="512324" cy="32915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909060" y="0"/>
            <a:ext cx="2937636" cy="369332"/>
          </a:xfrm>
          <a:prstGeom prst="rect">
            <a:avLst/>
          </a:prstGeom>
          <a:solidFill>
            <a:srgbClr val="FFFFFF"/>
          </a:solidFill>
        </p:spPr>
        <p:txBody>
          <a:bodyPr wrap="square" rtlCol="0">
            <a:spAutoFit/>
          </a:bodyPr>
          <a:lstStyle/>
          <a:p>
            <a:r>
              <a:rPr lang="en-US" dirty="0" smtClean="0"/>
              <a:t>Lyell Fork above Twin Bridges</a:t>
            </a:r>
            <a:endParaRPr lang="en-US" dirty="0"/>
          </a:p>
        </p:txBody>
      </p:sp>
      <p:cxnSp>
        <p:nvCxnSpPr>
          <p:cNvPr id="19" name="Straight Connector 18"/>
          <p:cNvCxnSpPr/>
          <p:nvPr/>
        </p:nvCxnSpPr>
        <p:spPr>
          <a:xfrm>
            <a:off x="1184248" y="6456196"/>
            <a:ext cx="4364362"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965833" y="6865085"/>
            <a:ext cx="1829553" cy="144609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0.54 m</a:t>
            </a:r>
            <a:endParaRPr lang="en-US" sz="1100" dirty="0"/>
          </a:p>
        </p:txBody>
      </p:sp>
      <p:cxnSp>
        <p:nvCxnSpPr>
          <p:cNvPr id="21" name="Straight Arrow Connector 20"/>
          <p:cNvCxnSpPr/>
          <p:nvPr/>
        </p:nvCxnSpPr>
        <p:spPr>
          <a:xfrm flipV="1">
            <a:off x="4633834" y="6469101"/>
            <a:ext cx="246776" cy="41738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4235116" y="5617016"/>
            <a:ext cx="1582754"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548610" y="5746422"/>
            <a:ext cx="1309390" cy="1116302"/>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a:t>
            </a:r>
            <a:r>
              <a:rPr lang="en-US" dirty="0" smtClean="0"/>
              <a:t>0.8 m</a:t>
            </a:r>
            <a:endParaRPr lang="en-US" sz="1100" dirty="0"/>
          </a:p>
        </p:txBody>
      </p:sp>
      <p:cxnSp>
        <p:nvCxnSpPr>
          <p:cNvPr id="28" name="Straight Arrow Connector 27"/>
          <p:cNvCxnSpPr/>
          <p:nvPr/>
        </p:nvCxnSpPr>
        <p:spPr>
          <a:xfrm flipH="1" flipV="1">
            <a:off x="5059678" y="5617016"/>
            <a:ext cx="488932" cy="40889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0" y="0"/>
            <a:ext cx="1543176" cy="369332"/>
          </a:xfrm>
          <a:prstGeom prst="rect">
            <a:avLst/>
          </a:prstGeom>
          <a:solidFill>
            <a:srgbClr val="FFFFFF"/>
          </a:solidFill>
        </p:spPr>
        <p:txBody>
          <a:bodyPr wrap="square" rtlCol="0">
            <a:spAutoFit/>
          </a:bodyPr>
          <a:lstStyle/>
          <a:p>
            <a:r>
              <a:rPr lang="en-US" dirty="0" smtClean="0"/>
              <a:t>Log-Log View</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23</a:t>
            </a:fld>
            <a:endParaRPr lang="en-US"/>
          </a:p>
        </p:txBody>
      </p:sp>
    </p:spTree>
    <p:extLst>
      <p:ext uri="{BB962C8B-B14F-4D97-AF65-F5344CB8AC3E}">
        <p14:creationId xmlns:p14="http://schemas.microsoft.com/office/powerpoint/2010/main" val="4110899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yell_TB_downstream_wi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0500"/>
            <a:ext cx="6858000" cy="5143500"/>
          </a:xfrm>
          <a:prstGeom prst="rect">
            <a:avLst/>
          </a:prstGeom>
        </p:spPr>
      </p:pic>
      <p:sp>
        <p:nvSpPr>
          <p:cNvPr id="4" name="Slide Number Placeholder 3"/>
          <p:cNvSpPr>
            <a:spLocks noGrp="1"/>
          </p:cNvSpPr>
          <p:nvPr>
            <p:ph type="sldNum" sz="quarter" idx="12"/>
          </p:nvPr>
        </p:nvSpPr>
        <p:spPr/>
        <p:txBody>
          <a:bodyPr/>
          <a:lstStyle/>
          <a:p>
            <a:fld id="{292A23B7-37DC-8A4A-9988-CC944C08523F}" type="slidenum">
              <a:rPr lang="en-US" smtClean="0"/>
              <a:t>24</a:t>
            </a:fld>
            <a:endParaRPr lang="en-US"/>
          </a:p>
        </p:txBody>
      </p:sp>
      <p:sp>
        <p:nvSpPr>
          <p:cNvPr id="5" name="Title 1"/>
          <p:cNvSpPr txBox="1">
            <a:spLocks/>
          </p:cNvSpPr>
          <p:nvPr/>
        </p:nvSpPr>
        <p:spPr>
          <a:xfrm>
            <a:off x="353612" y="123837"/>
            <a:ext cx="6172200" cy="51392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Lyell Fork </a:t>
            </a:r>
            <a:r>
              <a:rPr lang="en-US" sz="4000" dirty="0" err="1" smtClean="0"/>
              <a:t>blw</a:t>
            </a:r>
            <a:r>
              <a:rPr lang="en-US" sz="4000" dirty="0" smtClean="0"/>
              <a:t> Twin Bridges</a:t>
            </a:r>
            <a:endParaRPr lang="en-US" sz="4000" dirty="0"/>
          </a:p>
        </p:txBody>
      </p:sp>
      <p:pic>
        <p:nvPicPr>
          <p:cNvPr id="2" name="Picture 1" descr="LyellTB_downstream_site_phot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311" y="777500"/>
            <a:ext cx="4862689" cy="3647017"/>
          </a:xfrm>
          <a:prstGeom prst="rect">
            <a:avLst/>
          </a:prstGeom>
        </p:spPr>
      </p:pic>
      <p:sp>
        <p:nvSpPr>
          <p:cNvPr id="6" name="TextBox 5"/>
          <p:cNvSpPr txBox="1"/>
          <p:nvPr/>
        </p:nvSpPr>
        <p:spPr>
          <a:xfrm>
            <a:off x="-3040" y="777500"/>
            <a:ext cx="2157805" cy="1200329"/>
          </a:xfrm>
          <a:prstGeom prst="rect">
            <a:avLst/>
          </a:prstGeom>
          <a:solidFill>
            <a:schemeClr val="bg1"/>
          </a:solidFill>
          <a:ln w="28575" cmpd="sng">
            <a:solidFill>
              <a:schemeClr val="tx1"/>
            </a:solidFill>
          </a:ln>
        </p:spPr>
        <p:txBody>
          <a:bodyPr wrap="square" rtlCol="0">
            <a:spAutoFit/>
          </a:bodyPr>
          <a:lstStyle/>
          <a:p>
            <a:r>
              <a:rPr lang="en-US" dirty="0" smtClean="0"/>
              <a:t>Latitude: 37.869</a:t>
            </a:r>
          </a:p>
          <a:p>
            <a:r>
              <a:rPr lang="en-US" dirty="0" smtClean="0"/>
              <a:t>Longitude: -119.331</a:t>
            </a:r>
          </a:p>
          <a:p>
            <a:r>
              <a:rPr lang="en-US" dirty="0" smtClean="0"/>
              <a:t>Datum: NAD83</a:t>
            </a:r>
          </a:p>
          <a:p>
            <a:r>
              <a:rPr lang="en-US" dirty="0" smtClean="0"/>
              <a:t>Elevation: 2640 m</a:t>
            </a:r>
            <a:endParaRPr lang="en-US" dirty="0"/>
          </a:p>
        </p:txBody>
      </p:sp>
      <p:cxnSp>
        <p:nvCxnSpPr>
          <p:cNvPr id="7" name="Straight Arrow Connector 6"/>
          <p:cNvCxnSpPr/>
          <p:nvPr/>
        </p:nvCxnSpPr>
        <p:spPr>
          <a:xfrm flipV="1">
            <a:off x="3869267" y="3335868"/>
            <a:ext cx="474133" cy="664632"/>
          </a:xfrm>
          <a:prstGeom prst="straightConnector1">
            <a:avLst/>
          </a:prstGeom>
          <a:ln>
            <a:solidFill>
              <a:srgbClr val="FFFF00"/>
            </a:solidFill>
            <a:tailEnd type="triangle"/>
          </a:ln>
          <a:effectLst/>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2582613" y="3836654"/>
            <a:ext cx="1611630" cy="461665"/>
          </a:xfrm>
          <a:prstGeom prst="rect">
            <a:avLst/>
          </a:prstGeom>
          <a:noFill/>
        </p:spPr>
        <p:txBody>
          <a:bodyPr wrap="square" rtlCol="0">
            <a:spAutoFit/>
          </a:bodyPr>
          <a:lstStyle/>
          <a:p>
            <a:r>
              <a:rPr lang="en-US" sz="2400" dirty="0" smtClean="0">
                <a:solidFill>
                  <a:schemeClr val="bg1"/>
                </a:solidFill>
              </a:rPr>
              <a:t>Instrument</a:t>
            </a:r>
            <a:endParaRPr lang="en-US" sz="2400" dirty="0">
              <a:solidFill>
                <a:schemeClr val="bg1"/>
              </a:solidFill>
            </a:endParaRPr>
          </a:p>
        </p:txBody>
      </p:sp>
      <p:cxnSp>
        <p:nvCxnSpPr>
          <p:cNvPr id="11" name="Straight Arrow Connector 10"/>
          <p:cNvCxnSpPr/>
          <p:nvPr/>
        </p:nvCxnSpPr>
        <p:spPr>
          <a:xfrm>
            <a:off x="4021667" y="4233333"/>
            <a:ext cx="1049866" cy="1439334"/>
          </a:xfrm>
          <a:prstGeom prst="straightConnector1">
            <a:avLst/>
          </a:prstGeom>
          <a:ln>
            <a:solidFill>
              <a:srgbClr val="FFFF00"/>
            </a:solidFill>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13697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26650341"/>
              </p:ext>
            </p:extLst>
          </p:nvPr>
        </p:nvGraphicFramePr>
        <p:xfrm>
          <a:off x="0" y="1404314"/>
          <a:ext cx="6858000" cy="4651059"/>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p:cNvCxnSpPr/>
          <p:nvPr/>
        </p:nvCxnSpPr>
        <p:spPr>
          <a:xfrm>
            <a:off x="535314" y="4537786"/>
            <a:ext cx="3915891"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7" name="Left Brace 6"/>
          <p:cNvSpPr/>
          <p:nvPr/>
        </p:nvSpPr>
        <p:spPr>
          <a:xfrm rot="10800000">
            <a:off x="4451206" y="4537785"/>
            <a:ext cx="320692" cy="1055738"/>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p:nvPr/>
        </p:nvCxnSpPr>
        <p:spPr>
          <a:xfrm>
            <a:off x="535314" y="2634883"/>
            <a:ext cx="5854700" cy="1016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Left Brace 8"/>
          <p:cNvSpPr/>
          <p:nvPr/>
        </p:nvSpPr>
        <p:spPr>
          <a:xfrm rot="10800000">
            <a:off x="1260641" y="2625917"/>
            <a:ext cx="474977" cy="2967605"/>
          </a:xfrm>
          <a:prstGeom prst="leftBrace">
            <a:avLst>
              <a:gd name="adj1" fmla="val 8333"/>
              <a:gd name="adj2" fmla="val 7505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rot="5400000">
            <a:off x="3047946" y="-174511"/>
            <a:ext cx="315166" cy="5338985"/>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p:cNvSpPr/>
          <p:nvPr/>
        </p:nvSpPr>
        <p:spPr>
          <a:xfrm rot="5400000">
            <a:off x="3500942" y="-1138308"/>
            <a:ext cx="282241" cy="6212050"/>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1818832" y="2922849"/>
            <a:ext cx="2523171" cy="59663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of Section Break between Channel Control and Floodplain/Channel Control: </a:t>
            </a:r>
            <a:r>
              <a:rPr lang="en-US" dirty="0" smtClean="0"/>
              <a:t>2.55 m +- 0.2m</a:t>
            </a:r>
            <a:endParaRPr lang="en-US" sz="1100" dirty="0"/>
          </a:p>
        </p:txBody>
      </p:sp>
      <p:sp>
        <p:nvSpPr>
          <p:cNvPr id="13" name="TextBox 12"/>
          <p:cNvSpPr txBox="1"/>
          <p:nvPr/>
        </p:nvSpPr>
        <p:spPr>
          <a:xfrm>
            <a:off x="4771898" y="4790356"/>
            <a:ext cx="2074798" cy="70053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of Section Break between Section Control and Channel Control: </a:t>
            </a:r>
            <a:r>
              <a:rPr lang="en-US" dirty="0" smtClean="0"/>
              <a:t>0.91 m +- 0.2m</a:t>
            </a:r>
            <a:endParaRPr lang="en-US" sz="1100" dirty="0"/>
          </a:p>
        </p:txBody>
      </p:sp>
      <p:sp>
        <p:nvSpPr>
          <p:cNvPr id="14" name="TextBox 13"/>
          <p:cNvSpPr txBox="1"/>
          <p:nvPr/>
        </p:nvSpPr>
        <p:spPr>
          <a:xfrm>
            <a:off x="2016449" y="2108062"/>
            <a:ext cx="2639772" cy="25653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a:t>
            </a:r>
            <a:r>
              <a:rPr lang="en-US" dirty="0" smtClean="0"/>
              <a:t>used </a:t>
            </a:r>
            <a:r>
              <a:rPr lang="en-US" sz="1100" dirty="0" smtClean="0"/>
              <a:t>for Channel Control: 21 m +- 5</a:t>
            </a:r>
            <a:endParaRPr lang="en-US" sz="1100" dirty="0"/>
          </a:p>
        </p:txBody>
      </p:sp>
      <p:sp>
        <p:nvSpPr>
          <p:cNvPr id="15" name="TextBox 14"/>
          <p:cNvSpPr txBox="1"/>
          <p:nvPr/>
        </p:nvSpPr>
        <p:spPr>
          <a:xfrm>
            <a:off x="2050388" y="1543578"/>
            <a:ext cx="3391753" cy="27055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Used for Floodplain/Channel Control: </a:t>
            </a:r>
            <a:r>
              <a:rPr lang="en-US" dirty="0" smtClean="0"/>
              <a:t>25 m +- 5m</a:t>
            </a:r>
            <a:endParaRPr lang="en-US" sz="1100" dirty="0"/>
          </a:p>
        </p:txBody>
      </p:sp>
      <p:sp>
        <p:nvSpPr>
          <p:cNvPr id="16" name="TextBox 15"/>
          <p:cNvSpPr txBox="1"/>
          <p:nvPr/>
        </p:nvSpPr>
        <p:spPr>
          <a:xfrm>
            <a:off x="1925053" y="4005663"/>
            <a:ext cx="2759848" cy="39212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a:t>
            </a:r>
            <a:r>
              <a:rPr lang="en-US" dirty="0" smtClean="0"/>
              <a:t>used </a:t>
            </a:r>
            <a:r>
              <a:rPr lang="en-US" sz="1100" dirty="0" smtClean="0"/>
              <a:t>for Section Control: 10 m +- 1m</a:t>
            </a:r>
            <a:endParaRPr lang="en-US" sz="1100" dirty="0"/>
          </a:p>
        </p:txBody>
      </p:sp>
      <p:sp>
        <p:nvSpPr>
          <p:cNvPr id="17" name="Left Brace 16"/>
          <p:cNvSpPr/>
          <p:nvPr/>
        </p:nvSpPr>
        <p:spPr>
          <a:xfrm rot="5400000">
            <a:off x="3089745" y="3091628"/>
            <a:ext cx="281468" cy="2610852"/>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4506974" y="6131927"/>
            <a:ext cx="2208022" cy="400110"/>
          </a:xfrm>
          <a:prstGeom prst="rect">
            <a:avLst/>
          </a:prstGeom>
          <a:noFill/>
        </p:spPr>
        <p:txBody>
          <a:bodyPr wrap="square" rtlCol="0">
            <a:spAutoFit/>
          </a:bodyPr>
          <a:lstStyle/>
          <a:p>
            <a:r>
              <a:rPr lang="en-US" sz="2000" dirty="0" smtClean="0"/>
              <a:t>Slope: 0.0111 m/m</a:t>
            </a:r>
            <a:endParaRPr lang="en-US" sz="2000" dirty="0"/>
          </a:p>
        </p:txBody>
      </p:sp>
      <p:sp>
        <p:nvSpPr>
          <p:cNvPr id="19" name="TextBox 18"/>
          <p:cNvSpPr txBox="1"/>
          <p:nvPr/>
        </p:nvSpPr>
        <p:spPr>
          <a:xfrm>
            <a:off x="5442141" y="1137235"/>
            <a:ext cx="1415859" cy="400110"/>
          </a:xfrm>
          <a:prstGeom prst="rect">
            <a:avLst/>
          </a:prstGeom>
          <a:noFill/>
        </p:spPr>
        <p:txBody>
          <a:bodyPr wrap="square" rtlCol="0">
            <a:spAutoFit/>
          </a:bodyPr>
          <a:lstStyle/>
          <a:p>
            <a:r>
              <a:rPr lang="en-US" sz="2000" dirty="0" smtClean="0">
                <a:solidFill>
                  <a:srgbClr val="C00000"/>
                </a:solidFill>
              </a:rPr>
              <a:t>River Right</a:t>
            </a:r>
            <a:endParaRPr lang="en-US" sz="2000" dirty="0">
              <a:solidFill>
                <a:srgbClr val="C00000"/>
              </a:solidFill>
            </a:endParaRPr>
          </a:p>
        </p:txBody>
      </p:sp>
      <p:cxnSp>
        <p:nvCxnSpPr>
          <p:cNvPr id="20" name="Straight Arrow Connector 19"/>
          <p:cNvCxnSpPr/>
          <p:nvPr/>
        </p:nvCxnSpPr>
        <p:spPr>
          <a:xfrm flipV="1">
            <a:off x="2149036" y="4998469"/>
            <a:ext cx="469055" cy="1133458"/>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468101" y="6064339"/>
            <a:ext cx="1649164" cy="400110"/>
          </a:xfrm>
          <a:prstGeom prst="rect">
            <a:avLst/>
          </a:prstGeom>
          <a:noFill/>
        </p:spPr>
        <p:txBody>
          <a:bodyPr wrap="square" rtlCol="0">
            <a:spAutoFit/>
          </a:bodyPr>
          <a:lstStyle/>
          <a:p>
            <a:r>
              <a:rPr lang="en-US" sz="2000" dirty="0" smtClean="0"/>
              <a:t>Instrument</a:t>
            </a:r>
            <a:endParaRPr lang="en-US" sz="2000" dirty="0"/>
          </a:p>
        </p:txBody>
      </p:sp>
      <p:sp>
        <p:nvSpPr>
          <p:cNvPr id="22" name="TextBox 21"/>
          <p:cNvSpPr txBox="1"/>
          <p:nvPr/>
        </p:nvSpPr>
        <p:spPr>
          <a:xfrm>
            <a:off x="3909060" y="0"/>
            <a:ext cx="2937636" cy="369332"/>
          </a:xfrm>
          <a:prstGeom prst="rect">
            <a:avLst/>
          </a:prstGeom>
          <a:solidFill>
            <a:srgbClr val="FFFFFF"/>
          </a:solidFill>
        </p:spPr>
        <p:txBody>
          <a:bodyPr wrap="square" rtlCol="0">
            <a:spAutoFit/>
          </a:bodyPr>
          <a:lstStyle/>
          <a:p>
            <a:r>
              <a:rPr lang="en-US" dirty="0" smtClean="0"/>
              <a:t>Lyell Fork below Twin Bridges</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25</a:t>
            </a:fld>
            <a:endParaRPr lang="en-US"/>
          </a:p>
        </p:txBody>
      </p:sp>
      <p:sp>
        <p:nvSpPr>
          <p:cNvPr id="23" name="TextBox 22"/>
          <p:cNvSpPr txBox="1"/>
          <p:nvPr/>
        </p:nvSpPr>
        <p:spPr>
          <a:xfrm>
            <a:off x="67036" y="1162828"/>
            <a:ext cx="3337166" cy="276999"/>
          </a:xfrm>
          <a:prstGeom prst="rect">
            <a:avLst/>
          </a:prstGeom>
          <a:noFill/>
        </p:spPr>
        <p:txBody>
          <a:bodyPr wrap="square" rtlCol="0">
            <a:spAutoFit/>
          </a:bodyPr>
          <a:lstStyle/>
          <a:p>
            <a:r>
              <a:rPr lang="en-US" sz="1200" dirty="0" smtClean="0"/>
              <a:t>Note significantly different scales for x and y axes.</a:t>
            </a:r>
            <a:endParaRPr lang="en-US" sz="1200" dirty="0"/>
          </a:p>
        </p:txBody>
      </p:sp>
    </p:spTree>
    <p:extLst>
      <p:ext uri="{BB962C8B-B14F-4D97-AF65-F5344CB8AC3E}">
        <p14:creationId xmlns:p14="http://schemas.microsoft.com/office/powerpoint/2010/main" val="18088327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779" t="5922" r="7660"/>
          <a:stretch/>
        </p:blipFill>
        <p:spPr>
          <a:xfrm>
            <a:off x="-17415" y="924355"/>
            <a:ext cx="4972110" cy="4096315"/>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908" t="4894" r="7315"/>
          <a:stretch/>
        </p:blipFill>
        <p:spPr>
          <a:xfrm>
            <a:off x="1019574" y="5067464"/>
            <a:ext cx="4884397" cy="4071967"/>
          </a:xfrm>
          <a:prstGeom prst="rect">
            <a:avLst/>
          </a:prstGeom>
        </p:spPr>
      </p:pic>
      <p:cxnSp>
        <p:nvCxnSpPr>
          <p:cNvPr id="6" name="Straight Connector 5"/>
          <p:cNvCxnSpPr/>
          <p:nvPr/>
        </p:nvCxnSpPr>
        <p:spPr>
          <a:xfrm>
            <a:off x="440119" y="1290507"/>
            <a:ext cx="4421845"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434340" y="1313577"/>
            <a:ext cx="4427624" cy="3284151"/>
            <a:chOff x="397260" y="2058817"/>
            <a:chExt cx="4427624" cy="3284151"/>
          </a:xfrm>
        </p:grpSpPr>
        <p:cxnSp>
          <p:nvCxnSpPr>
            <p:cNvPr id="8" name="Straight Connector 7"/>
            <p:cNvCxnSpPr/>
            <p:nvPr/>
          </p:nvCxnSpPr>
          <p:spPr>
            <a:xfrm>
              <a:off x="397260" y="3939878"/>
              <a:ext cx="4427624"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7000" y="4270879"/>
              <a:ext cx="1385443" cy="107208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1.08 m</a:t>
              </a:r>
              <a:endParaRPr lang="en-US" sz="1100" dirty="0"/>
            </a:p>
          </p:txBody>
        </p:sp>
        <p:sp>
          <p:nvSpPr>
            <p:cNvPr id="10" name="TextBox 9"/>
            <p:cNvSpPr txBox="1"/>
            <p:nvPr/>
          </p:nvSpPr>
          <p:spPr>
            <a:xfrm>
              <a:off x="2980714" y="2618326"/>
              <a:ext cx="1684667" cy="648496"/>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a:t>
              </a:r>
              <a:r>
                <a:rPr lang="en-US" dirty="0" smtClean="0"/>
                <a:t>2.4 m</a:t>
              </a:r>
              <a:endParaRPr lang="en-US" sz="1100" dirty="0"/>
            </a:p>
          </p:txBody>
        </p:sp>
        <p:cxnSp>
          <p:nvCxnSpPr>
            <p:cNvPr id="11" name="Straight Arrow Connector 10"/>
            <p:cNvCxnSpPr/>
            <p:nvPr/>
          </p:nvCxnSpPr>
          <p:spPr>
            <a:xfrm flipH="1" flipV="1">
              <a:off x="3316916" y="2058817"/>
              <a:ext cx="217141" cy="58102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V="1">
              <a:off x="1321856" y="3959221"/>
              <a:ext cx="484194" cy="33505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grpSp>
        <p:nvGrpSpPr>
          <p:cNvPr id="28" name="Group 27"/>
          <p:cNvGrpSpPr/>
          <p:nvPr/>
        </p:nvGrpSpPr>
        <p:grpSpPr>
          <a:xfrm>
            <a:off x="1465736" y="6507722"/>
            <a:ext cx="4210803" cy="1305417"/>
            <a:chOff x="1347278" y="4865947"/>
            <a:chExt cx="4067852" cy="1305417"/>
          </a:xfrm>
        </p:grpSpPr>
        <p:cxnSp>
          <p:nvCxnSpPr>
            <p:cNvPr id="29" name="Straight Connector 28"/>
            <p:cNvCxnSpPr/>
            <p:nvPr/>
          </p:nvCxnSpPr>
          <p:spPr>
            <a:xfrm>
              <a:off x="1347278" y="4865947"/>
              <a:ext cx="4067852" cy="13034"/>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584049" y="5099275"/>
              <a:ext cx="1767275" cy="107208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1.08 m</a:t>
              </a:r>
              <a:endParaRPr lang="en-US" sz="1100" dirty="0"/>
            </a:p>
          </p:txBody>
        </p:sp>
        <p:cxnSp>
          <p:nvCxnSpPr>
            <p:cNvPr id="33" name="Straight Arrow Connector 32"/>
            <p:cNvCxnSpPr/>
            <p:nvPr/>
          </p:nvCxnSpPr>
          <p:spPr>
            <a:xfrm flipH="1" flipV="1">
              <a:off x="3176710" y="4878981"/>
              <a:ext cx="413773" cy="44397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sp>
        <p:nvSpPr>
          <p:cNvPr id="40" name="TextBox 39"/>
          <p:cNvSpPr txBox="1"/>
          <p:nvPr/>
        </p:nvSpPr>
        <p:spPr>
          <a:xfrm>
            <a:off x="171048" y="199167"/>
            <a:ext cx="1518798" cy="753592"/>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above which rating curve does not apply (ice jam): </a:t>
            </a:r>
            <a:r>
              <a:rPr lang="en-US" dirty="0" smtClean="0"/>
              <a:t>2.5m</a:t>
            </a:r>
            <a:endParaRPr lang="en-US" sz="1100" dirty="0"/>
          </a:p>
        </p:txBody>
      </p:sp>
      <p:cxnSp>
        <p:nvCxnSpPr>
          <p:cNvPr id="41" name="Straight Arrow Connector 40"/>
          <p:cNvCxnSpPr/>
          <p:nvPr/>
        </p:nvCxnSpPr>
        <p:spPr>
          <a:xfrm>
            <a:off x="656015" y="831169"/>
            <a:ext cx="434049" cy="29986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434340" y="1147755"/>
            <a:ext cx="4427624"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909060" y="0"/>
            <a:ext cx="2937636" cy="369332"/>
          </a:xfrm>
          <a:prstGeom prst="rect">
            <a:avLst/>
          </a:prstGeom>
          <a:solidFill>
            <a:srgbClr val="FFFFFF"/>
          </a:solidFill>
        </p:spPr>
        <p:txBody>
          <a:bodyPr wrap="square" rtlCol="0">
            <a:spAutoFit/>
          </a:bodyPr>
          <a:lstStyle/>
          <a:p>
            <a:r>
              <a:rPr lang="en-US" dirty="0" smtClean="0"/>
              <a:t>Lyell Fork below Twin Bridges</a:t>
            </a:r>
            <a:endParaRPr lang="en-US" dirty="0"/>
          </a:p>
        </p:txBody>
      </p:sp>
      <p:sp>
        <p:nvSpPr>
          <p:cNvPr id="32" name="TextBox 31"/>
          <p:cNvSpPr txBox="1"/>
          <p:nvPr/>
        </p:nvSpPr>
        <p:spPr>
          <a:xfrm>
            <a:off x="4909567" y="539039"/>
            <a:ext cx="2066133" cy="3985706"/>
          </a:xfrm>
          <a:prstGeom prst="rect">
            <a:avLst/>
          </a:prstGeom>
          <a:noFill/>
        </p:spPr>
        <p:txBody>
          <a:bodyPr wrap="square" rtlCol="0">
            <a:spAutoFit/>
          </a:bodyPr>
          <a:lstStyle/>
          <a:p>
            <a:r>
              <a:rPr lang="en-US" sz="1100" b="1" dirty="0" err="1" smtClean="0"/>
              <a:t>BaRatin</a:t>
            </a:r>
            <a:r>
              <a:rPr lang="en-US" sz="1100" b="1" dirty="0" smtClean="0"/>
              <a:t> </a:t>
            </a:r>
            <a:r>
              <a:rPr lang="en-US" sz="1100" dirty="0" smtClean="0"/>
              <a:t>(stage in m, Q in </a:t>
            </a:r>
            <a:r>
              <a:rPr lang="en-US" sz="1100" dirty="0" err="1" smtClean="0"/>
              <a:t>cms</a:t>
            </a:r>
            <a:r>
              <a:rPr lang="en-US" sz="1100" dirty="0" smtClean="0"/>
              <a:t>):</a:t>
            </a:r>
          </a:p>
          <a:p>
            <a:endParaRPr lang="en-US" sz="1100" dirty="0" smtClean="0"/>
          </a:p>
          <a:p>
            <a:r>
              <a:rPr lang="en-US" sz="1100" dirty="0" smtClean="0"/>
              <a:t>2.425m &lt; H &lt;= 2.5m</a:t>
            </a:r>
          </a:p>
          <a:p>
            <a:r>
              <a:rPr lang="en-US" sz="1100" dirty="0" smtClean="0"/>
              <a:t>Q = </a:t>
            </a:r>
            <a:r>
              <a:rPr lang="en-US" sz="1100" dirty="0"/>
              <a:t>103.003</a:t>
            </a:r>
            <a:r>
              <a:rPr lang="en-US" sz="1100" dirty="0" smtClean="0"/>
              <a:t>*(H –1.6484)^1.671</a:t>
            </a:r>
            <a:endParaRPr lang="en-US" sz="1100" dirty="0"/>
          </a:p>
          <a:p>
            <a:endParaRPr lang="en-US" sz="1100" dirty="0"/>
          </a:p>
          <a:p>
            <a:endParaRPr lang="en-US" sz="1100" dirty="0" smtClean="0"/>
          </a:p>
          <a:p>
            <a:endParaRPr lang="en-US" sz="1100" dirty="0" smtClean="0"/>
          </a:p>
          <a:p>
            <a:endParaRPr lang="en-US" sz="1100" dirty="0"/>
          </a:p>
          <a:p>
            <a:endParaRPr lang="en-US" sz="1100" dirty="0"/>
          </a:p>
          <a:p>
            <a:r>
              <a:rPr lang="en-US" sz="1100" dirty="0" smtClean="0"/>
              <a:t>1.08171m &lt; H &lt; 2.425m</a:t>
            </a:r>
          </a:p>
          <a:p>
            <a:r>
              <a:rPr lang="en-US" sz="1100" dirty="0" smtClean="0"/>
              <a:t>Q = 25.193*(H –0.6297)^1.6848</a:t>
            </a:r>
            <a:endParaRPr lang="en-US" sz="1100" dirty="0"/>
          </a:p>
          <a:p>
            <a:endParaRPr lang="en-US" sz="1100" dirty="0"/>
          </a:p>
          <a:p>
            <a:endParaRPr lang="en-US" sz="1100" dirty="0" smtClean="0"/>
          </a:p>
          <a:p>
            <a:endParaRPr lang="en-US" sz="1100" dirty="0"/>
          </a:p>
          <a:p>
            <a:endParaRPr lang="en-US" sz="1100" dirty="0" smtClean="0"/>
          </a:p>
          <a:p>
            <a:endParaRPr lang="en-US" sz="1100" dirty="0" smtClean="0"/>
          </a:p>
          <a:p>
            <a:endParaRPr lang="en-US" sz="1100" dirty="0"/>
          </a:p>
          <a:p>
            <a:endParaRPr lang="en-US" sz="1100" dirty="0"/>
          </a:p>
          <a:p>
            <a:r>
              <a:rPr lang="en-US" sz="1100" dirty="0" smtClean="0"/>
              <a:t>H &lt; 1.08171m</a:t>
            </a:r>
          </a:p>
          <a:p>
            <a:r>
              <a:rPr lang="en-US" sz="1100" dirty="0" smtClean="0"/>
              <a:t>Q =9.3003*(H – 0.28214)^1.526</a:t>
            </a:r>
            <a:endParaRPr lang="en-US" sz="1100" dirty="0"/>
          </a:p>
          <a:p>
            <a:endParaRPr lang="en-US" sz="1100" dirty="0" smtClean="0"/>
          </a:p>
          <a:p>
            <a:endParaRPr lang="en-US" sz="1100" dirty="0"/>
          </a:p>
          <a:p>
            <a:endParaRPr lang="en-US" sz="1100" dirty="0" smtClean="0"/>
          </a:p>
        </p:txBody>
      </p:sp>
      <p:sp>
        <p:nvSpPr>
          <p:cNvPr id="34" name="TextBox 33"/>
          <p:cNvSpPr txBox="1"/>
          <p:nvPr/>
        </p:nvSpPr>
        <p:spPr>
          <a:xfrm>
            <a:off x="2714878" y="536207"/>
            <a:ext cx="2323113" cy="600164"/>
          </a:xfrm>
          <a:prstGeom prst="rect">
            <a:avLst/>
          </a:prstGeom>
          <a:noFill/>
        </p:spPr>
        <p:txBody>
          <a:bodyPr wrap="square" rtlCol="0">
            <a:spAutoFit/>
          </a:bodyPr>
          <a:lstStyle/>
          <a:p>
            <a:r>
              <a:rPr lang="en-US" sz="1100" b="1" dirty="0" smtClean="0"/>
              <a:t>Least Squares </a:t>
            </a:r>
            <a:r>
              <a:rPr lang="en-US" sz="1100" dirty="0" smtClean="0"/>
              <a:t>(stage in cm, Q in </a:t>
            </a:r>
            <a:r>
              <a:rPr lang="en-US" sz="1100" dirty="0" err="1" smtClean="0"/>
              <a:t>cfs</a:t>
            </a:r>
            <a:r>
              <a:rPr lang="en-US" sz="1100" dirty="0" smtClean="0"/>
              <a:t>): </a:t>
            </a:r>
          </a:p>
          <a:p>
            <a:r>
              <a:rPr lang="en-US" sz="1100" dirty="0" smtClean="0"/>
              <a:t>Q  = 0.0043*(H – 10)^2.4177</a:t>
            </a:r>
            <a:endParaRPr lang="en-US" sz="1100" dirty="0"/>
          </a:p>
          <a:p>
            <a:endParaRPr lang="en-US" sz="1100" dirty="0" smtClean="0"/>
          </a:p>
        </p:txBody>
      </p:sp>
      <p:sp>
        <p:nvSpPr>
          <p:cNvPr id="31" name="Left Brace 30"/>
          <p:cNvSpPr/>
          <p:nvPr/>
        </p:nvSpPr>
        <p:spPr>
          <a:xfrm rot="10800000">
            <a:off x="4859289" y="1150714"/>
            <a:ext cx="64490" cy="129102"/>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5" name="Left Brace 34"/>
          <p:cNvSpPr/>
          <p:nvPr/>
        </p:nvSpPr>
        <p:spPr>
          <a:xfrm rot="10800000">
            <a:off x="4816835" y="1298132"/>
            <a:ext cx="121484" cy="1835790"/>
          </a:xfrm>
          <a:prstGeom prst="leftBrace">
            <a:avLst>
              <a:gd name="adj1" fmla="val 8333"/>
              <a:gd name="adj2" fmla="val 4829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rot="10800000">
            <a:off x="4847751" y="3152239"/>
            <a:ext cx="106944" cy="1386848"/>
          </a:xfrm>
          <a:prstGeom prst="leftBrace">
            <a:avLst>
              <a:gd name="adj1" fmla="val 8333"/>
              <a:gd name="adj2" fmla="val 58391"/>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292A23B7-37DC-8A4A-9988-CC944C08523F}" type="slidenum">
              <a:rPr lang="en-US" smtClean="0"/>
              <a:t>26</a:t>
            </a:fld>
            <a:endParaRPr lang="en-US"/>
          </a:p>
        </p:txBody>
      </p:sp>
    </p:spTree>
    <p:extLst>
      <p:ext uri="{BB962C8B-B14F-4D97-AF65-F5344CB8AC3E}">
        <p14:creationId xmlns:p14="http://schemas.microsoft.com/office/powerpoint/2010/main" val="2691225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252" t="6275" r="8432"/>
          <a:stretch/>
        </p:blipFill>
        <p:spPr>
          <a:xfrm>
            <a:off x="45608" y="1568151"/>
            <a:ext cx="6801088" cy="5745084"/>
          </a:xfrm>
          <a:prstGeom prst="rect">
            <a:avLst/>
          </a:prstGeom>
        </p:spPr>
      </p:pic>
      <p:cxnSp>
        <p:nvCxnSpPr>
          <p:cNvPr id="6" name="Straight Connector 5"/>
          <p:cNvCxnSpPr/>
          <p:nvPr/>
        </p:nvCxnSpPr>
        <p:spPr>
          <a:xfrm>
            <a:off x="684952" y="1848293"/>
            <a:ext cx="6055494"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84952" y="738770"/>
            <a:ext cx="6055494" cy="3901840"/>
            <a:chOff x="647872" y="-465942"/>
            <a:chExt cx="6055494" cy="3901840"/>
          </a:xfrm>
        </p:grpSpPr>
        <p:cxnSp>
          <p:nvCxnSpPr>
            <p:cNvPr id="8" name="Straight Connector 7"/>
            <p:cNvCxnSpPr/>
            <p:nvPr/>
          </p:nvCxnSpPr>
          <p:spPr>
            <a:xfrm>
              <a:off x="647872" y="2403827"/>
              <a:ext cx="6055494"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52785" y="2623435"/>
              <a:ext cx="1771015" cy="81246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01.08  m</a:t>
              </a:r>
              <a:endParaRPr lang="en-US" sz="1100" dirty="0"/>
            </a:p>
          </p:txBody>
        </p:sp>
        <p:sp>
          <p:nvSpPr>
            <p:cNvPr id="10" name="TextBox 9"/>
            <p:cNvSpPr txBox="1"/>
            <p:nvPr/>
          </p:nvSpPr>
          <p:spPr>
            <a:xfrm>
              <a:off x="752785" y="-465942"/>
              <a:ext cx="2009277" cy="797084"/>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a:t>
              </a:r>
              <a:r>
                <a:rPr lang="en-US" dirty="0" smtClean="0"/>
                <a:t>2.4 m</a:t>
              </a:r>
              <a:endParaRPr lang="en-US" sz="1100" dirty="0"/>
            </a:p>
          </p:txBody>
        </p:sp>
        <p:cxnSp>
          <p:nvCxnSpPr>
            <p:cNvPr id="11" name="Straight Arrow Connector 10"/>
            <p:cNvCxnSpPr/>
            <p:nvPr/>
          </p:nvCxnSpPr>
          <p:spPr>
            <a:xfrm>
              <a:off x="2374081" y="156944"/>
              <a:ext cx="649548" cy="48663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V="1">
              <a:off x="1863317" y="2423207"/>
              <a:ext cx="510764" cy="20022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sp>
        <p:nvSpPr>
          <p:cNvPr id="22" name="TextBox 21"/>
          <p:cNvSpPr txBox="1"/>
          <p:nvPr/>
        </p:nvSpPr>
        <p:spPr>
          <a:xfrm>
            <a:off x="3909060" y="975464"/>
            <a:ext cx="2056085" cy="444957"/>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above which rating curve does not apply (ice jam): </a:t>
            </a:r>
            <a:r>
              <a:rPr lang="en-US" dirty="0" smtClean="0"/>
              <a:t>2.5m</a:t>
            </a:r>
            <a:endParaRPr lang="en-US" sz="1100" dirty="0"/>
          </a:p>
        </p:txBody>
      </p:sp>
      <p:cxnSp>
        <p:nvCxnSpPr>
          <p:cNvPr id="23" name="Straight Arrow Connector 22"/>
          <p:cNvCxnSpPr/>
          <p:nvPr/>
        </p:nvCxnSpPr>
        <p:spPr>
          <a:xfrm flipH="1">
            <a:off x="3493501" y="1386564"/>
            <a:ext cx="415559" cy="33197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673533" y="1728685"/>
            <a:ext cx="6055494"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909060" y="0"/>
            <a:ext cx="2937636" cy="369332"/>
          </a:xfrm>
          <a:prstGeom prst="rect">
            <a:avLst/>
          </a:prstGeom>
          <a:solidFill>
            <a:srgbClr val="FFFFFF"/>
          </a:solidFill>
        </p:spPr>
        <p:txBody>
          <a:bodyPr wrap="square" rtlCol="0">
            <a:spAutoFit/>
          </a:bodyPr>
          <a:lstStyle/>
          <a:p>
            <a:r>
              <a:rPr lang="en-US" dirty="0" smtClean="0"/>
              <a:t>Lyell Fork below Twin Bridges</a:t>
            </a:r>
            <a:endParaRPr lang="en-US" dirty="0"/>
          </a:p>
        </p:txBody>
      </p:sp>
      <p:sp>
        <p:nvSpPr>
          <p:cNvPr id="15" name="TextBox 14"/>
          <p:cNvSpPr txBox="1"/>
          <p:nvPr/>
        </p:nvSpPr>
        <p:spPr>
          <a:xfrm>
            <a:off x="0" y="0"/>
            <a:ext cx="1543176" cy="369332"/>
          </a:xfrm>
          <a:prstGeom prst="rect">
            <a:avLst/>
          </a:prstGeom>
          <a:solidFill>
            <a:srgbClr val="FFFFFF"/>
          </a:solidFill>
        </p:spPr>
        <p:txBody>
          <a:bodyPr wrap="square" rtlCol="0">
            <a:spAutoFit/>
          </a:bodyPr>
          <a:lstStyle/>
          <a:p>
            <a:r>
              <a:rPr lang="en-US" dirty="0" smtClean="0"/>
              <a:t>Log-Log View</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27</a:t>
            </a:fld>
            <a:endParaRPr lang="en-US"/>
          </a:p>
        </p:txBody>
      </p:sp>
    </p:spTree>
    <p:extLst>
      <p:ext uri="{BB962C8B-B14F-4D97-AF65-F5344CB8AC3E}">
        <p14:creationId xmlns:p14="http://schemas.microsoft.com/office/powerpoint/2010/main" val="312171116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86773"/>
            <a:ext cx="6172200" cy="1524000"/>
          </a:xfrm>
        </p:spPr>
        <p:txBody>
          <a:bodyPr/>
          <a:lstStyle/>
          <a:p>
            <a:r>
              <a:rPr lang="en-US" dirty="0" smtClean="0"/>
              <a:t>Dana Fork, Tuolumne Lodge and Bug Camp</a:t>
            </a:r>
            <a:endParaRPr lang="en-US" dirty="0"/>
          </a:p>
        </p:txBody>
      </p:sp>
      <p:sp>
        <p:nvSpPr>
          <p:cNvPr id="4" name="Slide Number Placeholder 3"/>
          <p:cNvSpPr>
            <a:spLocks noGrp="1"/>
          </p:cNvSpPr>
          <p:nvPr>
            <p:ph type="sldNum" sz="quarter" idx="12"/>
          </p:nvPr>
        </p:nvSpPr>
        <p:spPr>
          <a:xfrm>
            <a:off x="4932295" y="8683886"/>
            <a:ext cx="1600200" cy="486833"/>
          </a:xfrm>
        </p:spPr>
        <p:txBody>
          <a:bodyPr/>
          <a:lstStyle/>
          <a:p>
            <a:fld id="{292A23B7-37DC-8A4A-9988-CC944C08523F}" type="slidenum">
              <a:rPr lang="en-US" smtClean="0"/>
              <a:t>28</a:t>
            </a:fld>
            <a:endParaRPr lang="en-US"/>
          </a:p>
        </p:txBody>
      </p:sp>
      <p:pic>
        <p:nvPicPr>
          <p:cNvPr id="5" name="Picture 4"/>
          <p:cNvPicPr>
            <a:picLocks noChangeAspect="1"/>
          </p:cNvPicPr>
          <p:nvPr/>
        </p:nvPicPr>
        <p:blipFill>
          <a:blip r:embed="rId2"/>
          <a:stretch>
            <a:fillRect/>
          </a:stretch>
        </p:blipFill>
        <p:spPr>
          <a:xfrm>
            <a:off x="0" y="1585369"/>
            <a:ext cx="6858000" cy="4899669"/>
          </a:xfrm>
          <a:prstGeom prst="rect">
            <a:avLst/>
          </a:prstGeom>
        </p:spPr>
      </p:pic>
      <p:cxnSp>
        <p:nvCxnSpPr>
          <p:cNvPr id="6" name="Straight Arrow Connector 5"/>
          <p:cNvCxnSpPr/>
          <p:nvPr/>
        </p:nvCxnSpPr>
        <p:spPr>
          <a:xfrm flipV="1">
            <a:off x="5029200" y="5236323"/>
            <a:ext cx="304800" cy="3516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0" idx="2"/>
          </p:cNvCxnSpPr>
          <p:nvPr/>
        </p:nvCxnSpPr>
        <p:spPr>
          <a:xfrm flipH="1">
            <a:off x="5765801" y="4869989"/>
            <a:ext cx="86782" cy="3663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1761067" y="3189773"/>
            <a:ext cx="152401"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85833" y="4223658"/>
            <a:ext cx="1333500" cy="646331"/>
          </a:xfrm>
          <a:prstGeom prst="rect">
            <a:avLst/>
          </a:prstGeom>
          <a:noFill/>
          <a:ln>
            <a:noFill/>
          </a:ln>
        </p:spPr>
        <p:txBody>
          <a:bodyPr wrap="square" rtlCol="0">
            <a:spAutoFit/>
          </a:bodyPr>
          <a:lstStyle/>
          <a:p>
            <a:r>
              <a:rPr lang="en-US" b="1" dirty="0" smtClean="0">
                <a:solidFill>
                  <a:schemeClr val="tx2">
                    <a:lumMod val="40000"/>
                    <a:lumOff val="60000"/>
                  </a:schemeClr>
                </a:solidFill>
              </a:rPr>
              <a:t>Lodge site (anchor)</a:t>
            </a:r>
            <a:endParaRPr lang="en-US" b="1" dirty="0">
              <a:solidFill>
                <a:schemeClr val="tx2">
                  <a:lumMod val="40000"/>
                  <a:lumOff val="60000"/>
                </a:schemeClr>
              </a:solidFill>
            </a:endParaRPr>
          </a:p>
        </p:txBody>
      </p:sp>
      <p:sp>
        <p:nvSpPr>
          <p:cNvPr id="11" name="TextBox 10"/>
          <p:cNvSpPr txBox="1"/>
          <p:nvPr/>
        </p:nvSpPr>
        <p:spPr>
          <a:xfrm>
            <a:off x="1168400" y="3363595"/>
            <a:ext cx="1181100" cy="1200329"/>
          </a:xfrm>
          <a:prstGeom prst="rect">
            <a:avLst/>
          </a:prstGeom>
          <a:noFill/>
          <a:ln>
            <a:noFill/>
          </a:ln>
        </p:spPr>
        <p:txBody>
          <a:bodyPr wrap="square" rtlCol="0">
            <a:spAutoFit/>
          </a:bodyPr>
          <a:lstStyle/>
          <a:p>
            <a:r>
              <a:rPr lang="en-US" b="1" dirty="0" smtClean="0">
                <a:solidFill>
                  <a:schemeClr val="tx2">
                    <a:lumMod val="40000"/>
                    <a:lumOff val="60000"/>
                  </a:schemeClr>
                </a:solidFill>
              </a:rPr>
              <a:t>Bug Camp site (stilling tube)</a:t>
            </a:r>
            <a:endParaRPr lang="en-US" b="1" dirty="0">
              <a:solidFill>
                <a:schemeClr val="tx2">
                  <a:lumMod val="40000"/>
                  <a:lumOff val="60000"/>
                </a:schemeClr>
              </a:solidFill>
            </a:endParaRPr>
          </a:p>
        </p:txBody>
      </p:sp>
      <p:sp>
        <p:nvSpPr>
          <p:cNvPr id="17" name="TextBox 16"/>
          <p:cNvSpPr txBox="1"/>
          <p:nvPr/>
        </p:nvSpPr>
        <p:spPr>
          <a:xfrm>
            <a:off x="4432300" y="5500932"/>
            <a:ext cx="1333500" cy="369332"/>
          </a:xfrm>
          <a:prstGeom prst="rect">
            <a:avLst/>
          </a:prstGeom>
          <a:noFill/>
          <a:ln>
            <a:noFill/>
          </a:ln>
        </p:spPr>
        <p:txBody>
          <a:bodyPr wrap="square" rtlCol="0">
            <a:spAutoFit/>
          </a:bodyPr>
          <a:lstStyle/>
          <a:p>
            <a:r>
              <a:rPr lang="en-US" b="1" dirty="0" smtClean="0">
                <a:solidFill>
                  <a:schemeClr val="tx2">
                    <a:lumMod val="40000"/>
                    <a:lumOff val="60000"/>
                  </a:schemeClr>
                </a:solidFill>
              </a:rPr>
              <a:t>bridge</a:t>
            </a:r>
            <a:endParaRPr lang="en-US" b="1" dirty="0">
              <a:solidFill>
                <a:schemeClr val="tx2">
                  <a:lumMod val="40000"/>
                  <a:lumOff val="60000"/>
                </a:schemeClr>
              </a:solidFill>
            </a:endParaRPr>
          </a:p>
        </p:txBody>
      </p:sp>
      <p:sp>
        <p:nvSpPr>
          <p:cNvPr id="12" name="TextBox 11"/>
          <p:cNvSpPr txBox="1"/>
          <p:nvPr/>
        </p:nvSpPr>
        <p:spPr>
          <a:xfrm>
            <a:off x="4686897" y="1583044"/>
            <a:ext cx="2157805" cy="1200329"/>
          </a:xfrm>
          <a:prstGeom prst="rect">
            <a:avLst/>
          </a:prstGeom>
          <a:solidFill>
            <a:schemeClr val="bg1"/>
          </a:solidFill>
          <a:ln w="28575" cmpd="sng">
            <a:solidFill>
              <a:schemeClr val="tx1"/>
            </a:solidFill>
          </a:ln>
        </p:spPr>
        <p:txBody>
          <a:bodyPr wrap="square" rtlCol="0">
            <a:spAutoFit/>
          </a:bodyPr>
          <a:lstStyle/>
          <a:p>
            <a:r>
              <a:rPr lang="en-US" dirty="0" smtClean="0"/>
              <a:t>Latitude: </a:t>
            </a:r>
            <a:r>
              <a:rPr lang="en-US" dirty="0"/>
              <a:t>37.876 </a:t>
            </a:r>
            <a:r>
              <a:rPr lang="en-US" dirty="0" smtClean="0"/>
              <a:t>Longitude: -119.333</a:t>
            </a:r>
          </a:p>
          <a:p>
            <a:r>
              <a:rPr lang="en-US" dirty="0" smtClean="0"/>
              <a:t>Datum: NAD83</a:t>
            </a:r>
          </a:p>
          <a:p>
            <a:r>
              <a:rPr lang="en-US" dirty="0" smtClean="0"/>
              <a:t>Elevation: 2800 m</a:t>
            </a:r>
            <a:endParaRPr lang="en-US" dirty="0"/>
          </a:p>
        </p:txBody>
      </p:sp>
      <p:sp>
        <p:nvSpPr>
          <p:cNvPr id="13" name="TextBox 12"/>
          <p:cNvSpPr txBox="1"/>
          <p:nvPr/>
        </p:nvSpPr>
        <p:spPr>
          <a:xfrm>
            <a:off x="0" y="4834274"/>
            <a:ext cx="2157805" cy="1200329"/>
          </a:xfrm>
          <a:prstGeom prst="rect">
            <a:avLst/>
          </a:prstGeom>
          <a:solidFill>
            <a:schemeClr val="bg1"/>
          </a:solidFill>
          <a:ln w="28575" cmpd="sng">
            <a:solidFill>
              <a:schemeClr val="tx1"/>
            </a:solidFill>
          </a:ln>
        </p:spPr>
        <p:txBody>
          <a:bodyPr wrap="square" rtlCol="0">
            <a:spAutoFit/>
          </a:bodyPr>
          <a:lstStyle/>
          <a:p>
            <a:r>
              <a:rPr lang="en-US" dirty="0" smtClean="0"/>
              <a:t>Latitude: 37.877</a:t>
            </a:r>
          </a:p>
          <a:p>
            <a:r>
              <a:rPr lang="en-US" dirty="0" smtClean="0"/>
              <a:t>Longitude: -119.338</a:t>
            </a:r>
          </a:p>
          <a:p>
            <a:r>
              <a:rPr lang="en-US" dirty="0" smtClean="0"/>
              <a:t>Datum: NAD83</a:t>
            </a:r>
          </a:p>
          <a:p>
            <a:r>
              <a:rPr lang="en-US" dirty="0" smtClean="0"/>
              <a:t>Elevation: 2640 m</a:t>
            </a:r>
            <a:endParaRPr lang="en-US" dirty="0"/>
          </a:p>
        </p:txBody>
      </p:sp>
      <p:pic>
        <p:nvPicPr>
          <p:cNvPr id="15" name="Picture 14" descr="Dana_discharge_Lodge_Bug_camp.png"/>
          <p:cNvPicPr>
            <a:picLocks noChangeAspect="1"/>
          </p:cNvPicPr>
          <p:nvPr/>
        </p:nvPicPr>
        <p:blipFill rotWithShape="1">
          <a:blip r:embed="rId3">
            <a:extLst>
              <a:ext uri="{28A0092B-C50C-407E-A947-70E740481C1C}">
                <a14:useLocalDpi xmlns:a14="http://schemas.microsoft.com/office/drawing/2010/main" val="0"/>
              </a:ext>
            </a:extLst>
          </a:blip>
          <a:srcRect l="5000" r="7165"/>
          <a:stretch/>
        </p:blipFill>
        <p:spPr>
          <a:xfrm>
            <a:off x="168950" y="6485038"/>
            <a:ext cx="6586200" cy="2352350"/>
          </a:xfrm>
          <a:prstGeom prst="rect">
            <a:avLst/>
          </a:prstGeom>
        </p:spPr>
      </p:pic>
    </p:spTree>
    <p:extLst>
      <p:ext uri="{BB962C8B-B14F-4D97-AF65-F5344CB8AC3E}">
        <p14:creationId xmlns:p14="http://schemas.microsoft.com/office/powerpoint/2010/main" val="3852862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105620471"/>
              </p:ext>
            </p:extLst>
          </p:nvPr>
        </p:nvGraphicFramePr>
        <p:xfrm>
          <a:off x="0" y="665936"/>
          <a:ext cx="6858000" cy="3459056"/>
        </p:xfrm>
        <a:graphic>
          <a:graphicData uri="http://schemas.openxmlformats.org/drawingml/2006/chart">
            <c:chart xmlns:c="http://schemas.openxmlformats.org/drawingml/2006/chart" xmlns:r="http://schemas.openxmlformats.org/officeDocument/2006/relationships" r:id="rId2"/>
          </a:graphicData>
        </a:graphic>
      </p:graphicFrame>
      <p:cxnSp>
        <p:nvCxnSpPr>
          <p:cNvPr id="16" name="Straight Connector 15"/>
          <p:cNvCxnSpPr/>
          <p:nvPr/>
        </p:nvCxnSpPr>
        <p:spPr>
          <a:xfrm>
            <a:off x="535314" y="3016358"/>
            <a:ext cx="3106024"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2334770" y="3016358"/>
            <a:ext cx="144107" cy="731443"/>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Connector 17"/>
          <p:cNvCxnSpPr/>
          <p:nvPr/>
        </p:nvCxnSpPr>
        <p:spPr>
          <a:xfrm>
            <a:off x="535314" y="1711272"/>
            <a:ext cx="3482490" cy="1016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Left Brace 18"/>
          <p:cNvSpPr/>
          <p:nvPr/>
        </p:nvSpPr>
        <p:spPr>
          <a:xfrm rot="10800000">
            <a:off x="4017805" y="1721431"/>
            <a:ext cx="474977" cy="2026370"/>
          </a:xfrm>
          <a:prstGeom prst="leftBrace">
            <a:avLst>
              <a:gd name="adj1" fmla="val 8333"/>
              <a:gd name="adj2" fmla="val 50795"/>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Left Brace 19"/>
          <p:cNvSpPr/>
          <p:nvPr/>
        </p:nvSpPr>
        <p:spPr>
          <a:xfrm rot="5400000">
            <a:off x="2312086" y="78797"/>
            <a:ext cx="177637" cy="3087311"/>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p:cNvSpPr txBox="1"/>
          <p:nvPr/>
        </p:nvSpPr>
        <p:spPr>
          <a:xfrm>
            <a:off x="4475522" y="2436299"/>
            <a:ext cx="2101294" cy="59663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Maximum height of measured stage: 1.4m</a:t>
            </a:r>
            <a:endParaRPr lang="en-US" sz="1100" dirty="0"/>
          </a:p>
        </p:txBody>
      </p:sp>
      <p:sp>
        <p:nvSpPr>
          <p:cNvPr id="23" name="TextBox 22"/>
          <p:cNvSpPr txBox="1"/>
          <p:nvPr/>
        </p:nvSpPr>
        <p:spPr>
          <a:xfrm>
            <a:off x="535314" y="3124355"/>
            <a:ext cx="1883401" cy="53748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of Section Break between Section Control and Channel Control: 0.5 +- 0.2m</a:t>
            </a:r>
            <a:endParaRPr lang="en-US" sz="1100" dirty="0"/>
          </a:p>
        </p:txBody>
      </p:sp>
      <p:sp>
        <p:nvSpPr>
          <p:cNvPr id="24" name="TextBox 23"/>
          <p:cNvSpPr txBox="1"/>
          <p:nvPr/>
        </p:nvSpPr>
        <p:spPr>
          <a:xfrm>
            <a:off x="988346" y="1306088"/>
            <a:ext cx="2860737" cy="25827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a:t>
            </a:r>
            <a:r>
              <a:rPr lang="en-US" dirty="0" smtClean="0"/>
              <a:t>used </a:t>
            </a:r>
            <a:r>
              <a:rPr lang="en-US" sz="1100" dirty="0" smtClean="0"/>
              <a:t>for Channel Control: 12.5m +- 5m</a:t>
            </a:r>
            <a:endParaRPr lang="en-US" sz="1100" dirty="0"/>
          </a:p>
        </p:txBody>
      </p:sp>
      <p:sp>
        <p:nvSpPr>
          <p:cNvPr id="14" name="TextBox 13"/>
          <p:cNvSpPr txBox="1"/>
          <p:nvPr/>
        </p:nvSpPr>
        <p:spPr>
          <a:xfrm>
            <a:off x="2149036" y="2427414"/>
            <a:ext cx="1492301" cy="42350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a:t>
            </a:r>
            <a:r>
              <a:rPr lang="en-US" dirty="0" smtClean="0"/>
              <a:t>used </a:t>
            </a:r>
            <a:r>
              <a:rPr lang="en-US" sz="1100" dirty="0" smtClean="0"/>
              <a:t>for Section Control: 3m +- 1m</a:t>
            </a:r>
            <a:endParaRPr lang="en-US" sz="1100" dirty="0"/>
          </a:p>
        </p:txBody>
      </p:sp>
      <p:sp>
        <p:nvSpPr>
          <p:cNvPr id="15" name="Left Brace 14"/>
          <p:cNvSpPr/>
          <p:nvPr/>
        </p:nvSpPr>
        <p:spPr>
          <a:xfrm rot="5400000">
            <a:off x="2953412" y="2345008"/>
            <a:ext cx="213389" cy="1162460"/>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p:cNvSpPr txBox="1"/>
          <p:nvPr/>
        </p:nvSpPr>
        <p:spPr>
          <a:xfrm>
            <a:off x="5526169" y="454451"/>
            <a:ext cx="1415859" cy="400110"/>
          </a:xfrm>
          <a:prstGeom prst="rect">
            <a:avLst/>
          </a:prstGeom>
          <a:noFill/>
        </p:spPr>
        <p:txBody>
          <a:bodyPr wrap="square" rtlCol="0">
            <a:spAutoFit/>
          </a:bodyPr>
          <a:lstStyle/>
          <a:p>
            <a:r>
              <a:rPr lang="en-US" sz="2000" dirty="0" smtClean="0">
                <a:solidFill>
                  <a:srgbClr val="C00000"/>
                </a:solidFill>
              </a:rPr>
              <a:t>River Right</a:t>
            </a:r>
            <a:endParaRPr lang="en-US" sz="2000" dirty="0">
              <a:solidFill>
                <a:srgbClr val="C00000"/>
              </a:solidFill>
            </a:endParaRPr>
          </a:p>
        </p:txBody>
      </p:sp>
      <p:cxnSp>
        <p:nvCxnSpPr>
          <p:cNvPr id="30" name="Straight Arrow Connector 29"/>
          <p:cNvCxnSpPr/>
          <p:nvPr/>
        </p:nvCxnSpPr>
        <p:spPr>
          <a:xfrm flipV="1">
            <a:off x="2271474" y="3420533"/>
            <a:ext cx="700326" cy="704459"/>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546104" y="3981936"/>
            <a:ext cx="1745222" cy="400110"/>
          </a:xfrm>
          <a:prstGeom prst="rect">
            <a:avLst/>
          </a:prstGeom>
          <a:noFill/>
        </p:spPr>
        <p:txBody>
          <a:bodyPr wrap="square" rtlCol="0">
            <a:spAutoFit/>
          </a:bodyPr>
          <a:lstStyle/>
          <a:p>
            <a:r>
              <a:rPr lang="en-US" sz="2000" dirty="0" smtClean="0"/>
              <a:t>Instrument</a:t>
            </a:r>
            <a:endParaRPr lang="en-US" sz="2000" dirty="0"/>
          </a:p>
        </p:txBody>
      </p:sp>
      <p:sp>
        <p:nvSpPr>
          <p:cNvPr id="26" name="TextBox 25"/>
          <p:cNvSpPr txBox="1"/>
          <p:nvPr/>
        </p:nvSpPr>
        <p:spPr>
          <a:xfrm>
            <a:off x="3641338" y="0"/>
            <a:ext cx="3205358" cy="369332"/>
          </a:xfrm>
          <a:prstGeom prst="rect">
            <a:avLst/>
          </a:prstGeom>
          <a:solidFill>
            <a:srgbClr val="FFFFFF"/>
          </a:solidFill>
        </p:spPr>
        <p:txBody>
          <a:bodyPr wrap="square" rtlCol="0">
            <a:spAutoFit/>
          </a:bodyPr>
          <a:lstStyle/>
          <a:p>
            <a:r>
              <a:rPr lang="en-US" dirty="0" smtClean="0"/>
              <a:t>Dana Fork near Tuolumne Lodge</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29</a:t>
            </a:fld>
            <a:endParaRPr lang="en-US"/>
          </a:p>
        </p:txBody>
      </p:sp>
      <p:pic>
        <p:nvPicPr>
          <p:cNvPr id="3" name="Picture 2" descr="Dana_lodge_s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27550"/>
            <a:ext cx="6155267" cy="4616450"/>
          </a:xfrm>
          <a:prstGeom prst="rect">
            <a:avLst/>
          </a:prstGeom>
        </p:spPr>
      </p:pic>
      <p:cxnSp>
        <p:nvCxnSpPr>
          <p:cNvPr id="27" name="Straight Arrow Connector 26"/>
          <p:cNvCxnSpPr/>
          <p:nvPr/>
        </p:nvCxnSpPr>
        <p:spPr>
          <a:xfrm>
            <a:off x="2082801" y="4382046"/>
            <a:ext cx="335914" cy="2332021"/>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466913" y="4105047"/>
            <a:ext cx="3337166" cy="276999"/>
          </a:xfrm>
          <a:prstGeom prst="rect">
            <a:avLst/>
          </a:prstGeom>
          <a:noFill/>
        </p:spPr>
        <p:txBody>
          <a:bodyPr wrap="square" rtlCol="0">
            <a:spAutoFit/>
          </a:bodyPr>
          <a:lstStyle/>
          <a:p>
            <a:r>
              <a:rPr lang="en-US" sz="1200" dirty="0" smtClean="0"/>
              <a:t>Note significantly different scales for x and y axes.</a:t>
            </a:r>
            <a:endParaRPr lang="en-US" sz="1200" dirty="0"/>
          </a:p>
        </p:txBody>
      </p:sp>
    </p:spTree>
    <p:extLst>
      <p:ext uri="{BB962C8B-B14F-4D97-AF65-F5344CB8AC3E}">
        <p14:creationId xmlns:p14="http://schemas.microsoft.com/office/powerpoint/2010/main" val="36936080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42888"/>
            <a:ext cx="6172200" cy="766106"/>
          </a:xfrm>
        </p:spPr>
        <p:txBody>
          <a:bodyPr>
            <a:normAutofit fontScale="90000"/>
          </a:bodyPr>
          <a:lstStyle/>
          <a:p>
            <a:r>
              <a:rPr lang="en-US" dirty="0" smtClean="0"/>
              <a:t>Overview	of Yosemite </a:t>
            </a:r>
            <a:r>
              <a:rPr lang="en-US" dirty="0" err="1" smtClean="0"/>
              <a:t>Hydroclimate</a:t>
            </a:r>
            <a:r>
              <a:rPr lang="en-US" dirty="0" smtClean="0"/>
              <a:t> Dataset</a:t>
            </a:r>
            <a:endParaRPr lang="en-US" dirty="0"/>
          </a:p>
        </p:txBody>
      </p:sp>
      <p:pic>
        <p:nvPicPr>
          <p:cNvPr id="5" name="Picture 4"/>
          <p:cNvPicPr>
            <a:picLocks noChangeAspect="1"/>
          </p:cNvPicPr>
          <p:nvPr/>
        </p:nvPicPr>
        <p:blipFill>
          <a:blip r:embed="rId2"/>
          <a:stretch>
            <a:fillRect/>
          </a:stretch>
        </p:blipFill>
        <p:spPr>
          <a:xfrm>
            <a:off x="0" y="1595850"/>
            <a:ext cx="6858000" cy="7077216"/>
          </a:xfrm>
          <a:prstGeom prst="rect">
            <a:avLst/>
          </a:prstGeom>
        </p:spPr>
      </p:pic>
      <p:cxnSp>
        <p:nvCxnSpPr>
          <p:cNvPr id="6" name="Straight Arrow Connector 5"/>
          <p:cNvCxnSpPr/>
          <p:nvPr/>
        </p:nvCxnSpPr>
        <p:spPr>
          <a:xfrm flipV="1">
            <a:off x="264610" y="5849948"/>
            <a:ext cx="996140" cy="282311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42535" y="8665312"/>
            <a:ext cx="6017049" cy="369332"/>
          </a:xfrm>
          <a:prstGeom prst="rect">
            <a:avLst/>
          </a:prstGeom>
          <a:noFill/>
        </p:spPr>
        <p:txBody>
          <a:bodyPr wrap="square" rtlCol="0">
            <a:spAutoFit/>
          </a:bodyPr>
          <a:lstStyle/>
          <a:p>
            <a:r>
              <a:rPr lang="en-US" dirty="0" smtClean="0"/>
              <a:t>Distributed temperature data from Lundquist and </a:t>
            </a:r>
            <a:r>
              <a:rPr lang="en-US" dirty="0" err="1" smtClean="0"/>
              <a:t>Cayan</a:t>
            </a:r>
            <a:r>
              <a:rPr lang="en-US" dirty="0" smtClean="0"/>
              <a:t> 2007</a:t>
            </a:r>
            <a:endParaRPr lang="en-US" dirty="0"/>
          </a:p>
        </p:txBody>
      </p:sp>
      <p:cxnSp>
        <p:nvCxnSpPr>
          <p:cNvPr id="8" name="Straight Arrow Connector 7"/>
          <p:cNvCxnSpPr/>
          <p:nvPr/>
        </p:nvCxnSpPr>
        <p:spPr>
          <a:xfrm flipH="1">
            <a:off x="1443426" y="2139761"/>
            <a:ext cx="604730" cy="221407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540081" y="2035383"/>
            <a:ext cx="1304024" cy="289618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547935" y="1302070"/>
            <a:ext cx="4810966" cy="923330"/>
          </a:xfrm>
          <a:prstGeom prst="rect">
            <a:avLst/>
          </a:prstGeom>
          <a:noFill/>
        </p:spPr>
        <p:txBody>
          <a:bodyPr wrap="square" rtlCol="0">
            <a:spAutoFit/>
          </a:bodyPr>
          <a:lstStyle/>
          <a:p>
            <a:r>
              <a:rPr lang="en-US" dirty="0" smtClean="0"/>
              <a:t>Nested </a:t>
            </a:r>
            <a:r>
              <a:rPr lang="en-US" dirty="0" err="1" smtClean="0"/>
              <a:t>streamflow</a:t>
            </a:r>
            <a:r>
              <a:rPr lang="en-US" dirty="0" smtClean="0"/>
              <a:t> data for Tuolumne contributing to </a:t>
            </a:r>
            <a:r>
              <a:rPr lang="en-US" dirty="0" err="1" smtClean="0"/>
              <a:t>Hetch</a:t>
            </a:r>
            <a:r>
              <a:rPr lang="en-US" dirty="0" smtClean="0"/>
              <a:t> </a:t>
            </a:r>
            <a:r>
              <a:rPr lang="en-US" dirty="0" err="1" smtClean="0"/>
              <a:t>Hetchy</a:t>
            </a:r>
            <a:r>
              <a:rPr lang="en-US" dirty="0" smtClean="0"/>
              <a:t> (the ASO </a:t>
            </a:r>
            <a:r>
              <a:rPr lang="en-US" dirty="0" err="1" smtClean="0"/>
              <a:t>LiDAR</a:t>
            </a:r>
            <a:r>
              <a:rPr lang="en-US" dirty="0" smtClean="0"/>
              <a:t> domain)</a:t>
            </a:r>
            <a:endParaRPr lang="en-US" dirty="0"/>
          </a:p>
        </p:txBody>
      </p:sp>
      <p:cxnSp>
        <p:nvCxnSpPr>
          <p:cNvPr id="11" name="Straight Arrow Connector 10"/>
          <p:cNvCxnSpPr/>
          <p:nvPr/>
        </p:nvCxnSpPr>
        <p:spPr>
          <a:xfrm flipV="1">
            <a:off x="2714059" y="6772119"/>
            <a:ext cx="119299" cy="1900947"/>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25804" y="5075881"/>
            <a:ext cx="1582373" cy="923330"/>
          </a:xfrm>
          <a:prstGeom prst="rect">
            <a:avLst/>
          </a:prstGeom>
          <a:solidFill>
            <a:schemeClr val="bg1"/>
          </a:solidFill>
        </p:spPr>
        <p:txBody>
          <a:bodyPr wrap="square" rtlCol="0">
            <a:spAutoFit/>
          </a:bodyPr>
          <a:lstStyle/>
          <a:p>
            <a:r>
              <a:rPr lang="en-US" dirty="0" smtClean="0"/>
              <a:t>Full met data to force a hydro model</a:t>
            </a:r>
            <a:endParaRPr lang="en-US" dirty="0"/>
          </a:p>
        </p:txBody>
      </p:sp>
      <p:cxnSp>
        <p:nvCxnSpPr>
          <p:cNvPr id="13" name="Straight Arrow Connector 12"/>
          <p:cNvCxnSpPr/>
          <p:nvPr/>
        </p:nvCxnSpPr>
        <p:spPr>
          <a:xfrm flipH="1" flipV="1">
            <a:off x="4525386" y="4866653"/>
            <a:ext cx="1415968" cy="209228"/>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1" name="Slide Number Placeholder 20"/>
          <p:cNvSpPr>
            <a:spLocks noGrp="1"/>
          </p:cNvSpPr>
          <p:nvPr>
            <p:ph type="sldNum" sz="quarter" idx="12"/>
          </p:nvPr>
        </p:nvSpPr>
        <p:spPr/>
        <p:txBody>
          <a:bodyPr/>
          <a:lstStyle/>
          <a:p>
            <a:fld id="{292A23B7-37DC-8A4A-9988-CC944C08523F}" type="slidenum">
              <a:rPr lang="en-US" smtClean="0"/>
              <a:t>3</a:t>
            </a:fld>
            <a:endParaRPr lang="en-US"/>
          </a:p>
        </p:txBody>
      </p:sp>
    </p:spTree>
    <p:extLst>
      <p:ext uri="{BB962C8B-B14F-4D97-AF65-F5344CB8AC3E}">
        <p14:creationId xmlns:p14="http://schemas.microsoft.com/office/powerpoint/2010/main" val="1241112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199" y="4860895"/>
            <a:ext cx="5202271" cy="4270650"/>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833" t="7093" r="8167"/>
          <a:stretch/>
        </p:blipFill>
        <p:spPr>
          <a:xfrm>
            <a:off x="0" y="721969"/>
            <a:ext cx="4909567" cy="4367647"/>
          </a:xfrm>
          <a:prstGeom prst="rect">
            <a:avLst/>
          </a:prstGeom>
        </p:spPr>
      </p:pic>
      <p:sp>
        <p:nvSpPr>
          <p:cNvPr id="5" name="TextBox 4"/>
          <p:cNvSpPr txBox="1"/>
          <p:nvPr/>
        </p:nvSpPr>
        <p:spPr>
          <a:xfrm>
            <a:off x="3641338" y="0"/>
            <a:ext cx="3205358" cy="369332"/>
          </a:xfrm>
          <a:prstGeom prst="rect">
            <a:avLst/>
          </a:prstGeom>
          <a:solidFill>
            <a:srgbClr val="FFFFFF"/>
          </a:solidFill>
        </p:spPr>
        <p:txBody>
          <a:bodyPr wrap="square" rtlCol="0">
            <a:spAutoFit/>
          </a:bodyPr>
          <a:lstStyle/>
          <a:p>
            <a:r>
              <a:rPr lang="en-US" dirty="0" smtClean="0"/>
              <a:t>Dana Fork near Tuolumne Lodge</a:t>
            </a:r>
            <a:endParaRPr lang="en-US" dirty="0"/>
          </a:p>
        </p:txBody>
      </p:sp>
      <p:sp>
        <p:nvSpPr>
          <p:cNvPr id="7" name="TextBox 6"/>
          <p:cNvSpPr txBox="1"/>
          <p:nvPr/>
        </p:nvSpPr>
        <p:spPr>
          <a:xfrm>
            <a:off x="4909567" y="372164"/>
            <a:ext cx="2066133" cy="4832092"/>
          </a:xfrm>
          <a:prstGeom prst="rect">
            <a:avLst/>
          </a:prstGeom>
          <a:noFill/>
        </p:spPr>
        <p:txBody>
          <a:bodyPr wrap="square" rtlCol="0">
            <a:spAutoFit/>
          </a:bodyPr>
          <a:lstStyle/>
          <a:p>
            <a:r>
              <a:rPr lang="en-US" sz="1100" b="1" dirty="0" err="1" smtClean="0"/>
              <a:t>BaRatin</a:t>
            </a:r>
            <a:r>
              <a:rPr lang="en-US" sz="1100" b="1" dirty="0" smtClean="0"/>
              <a:t> </a:t>
            </a:r>
            <a:r>
              <a:rPr lang="en-US" sz="1100" dirty="0" smtClean="0"/>
              <a:t>(stage in m, Q in </a:t>
            </a:r>
            <a:r>
              <a:rPr lang="en-US" sz="1100" dirty="0" err="1" smtClean="0"/>
              <a:t>cms</a:t>
            </a:r>
            <a:r>
              <a:rPr lang="en-US" sz="1100" dirty="0" smtClean="0"/>
              <a:t>):</a:t>
            </a:r>
          </a:p>
          <a:p>
            <a:endParaRPr lang="en-US" sz="1100" dirty="0" smtClean="0"/>
          </a:p>
          <a:p>
            <a:endParaRPr lang="en-US" sz="1100" dirty="0" smtClean="0"/>
          </a:p>
          <a:p>
            <a:endParaRPr lang="en-US" sz="1100" dirty="0" smtClean="0"/>
          </a:p>
          <a:p>
            <a:endParaRPr lang="en-US" sz="1100" dirty="0" smtClean="0"/>
          </a:p>
          <a:p>
            <a:endParaRPr lang="en-US" sz="1100" dirty="0"/>
          </a:p>
          <a:p>
            <a:endParaRPr lang="en-US" sz="1100" dirty="0" smtClean="0"/>
          </a:p>
          <a:p>
            <a:endParaRPr lang="en-US" sz="1100" dirty="0"/>
          </a:p>
          <a:p>
            <a:endParaRPr lang="en-US" sz="1100" dirty="0" smtClean="0"/>
          </a:p>
          <a:p>
            <a:endParaRPr lang="en-US" sz="1100" dirty="0"/>
          </a:p>
          <a:p>
            <a:endParaRPr lang="en-US" sz="1100" dirty="0" smtClean="0"/>
          </a:p>
          <a:p>
            <a:endParaRPr lang="en-US" sz="1100" dirty="0"/>
          </a:p>
          <a:p>
            <a:r>
              <a:rPr lang="en-US" sz="1100" dirty="0" smtClean="0"/>
              <a:t>0.456733m =&lt; H </a:t>
            </a:r>
          </a:p>
          <a:p>
            <a:r>
              <a:rPr lang="en-US" sz="1100" dirty="0" smtClean="0"/>
              <a:t>Q = 31.249*(H –0.4419)^1.6651</a:t>
            </a:r>
            <a:endParaRPr lang="en-US" sz="1100" dirty="0"/>
          </a:p>
          <a:p>
            <a:endParaRPr lang="en-US" sz="1100" dirty="0"/>
          </a:p>
          <a:p>
            <a:endParaRPr lang="en-US" sz="1100" dirty="0" smtClean="0"/>
          </a:p>
          <a:p>
            <a:endParaRPr lang="en-US" sz="1100" dirty="0" smtClean="0"/>
          </a:p>
          <a:p>
            <a:endParaRPr lang="en-US" sz="1100" dirty="0" smtClean="0"/>
          </a:p>
          <a:p>
            <a:endParaRPr lang="en-US" sz="1100" dirty="0" smtClean="0"/>
          </a:p>
          <a:p>
            <a:endParaRPr lang="en-US" sz="1100" dirty="0"/>
          </a:p>
          <a:p>
            <a:endParaRPr lang="en-US" sz="1100" dirty="0"/>
          </a:p>
          <a:p>
            <a:endParaRPr lang="en-US" sz="1100" dirty="0" smtClean="0"/>
          </a:p>
          <a:p>
            <a:endParaRPr lang="en-US" sz="1100" dirty="0"/>
          </a:p>
          <a:p>
            <a:r>
              <a:rPr lang="en-US" sz="1100" dirty="0" smtClean="0"/>
              <a:t>H &lt; 0.456733m</a:t>
            </a:r>
          </a:p>
          <a:p>
            <a:r>
              <a:rPr lang="en-US" sz="1100" dirty="0" smtClean="0"/>
              <a:t>Q =4.0361*(H –0.421)^1.4915</a:t>
            </a:r>
            <a:endParaRPr lang="en-US" sz="1100" dirty="0"/>
          </a:p>
          <a:p>
            <a:endParaRPr lang="en-US" sz="1100" dirty="0" smtClean="0"/>
          </a:p>
          <a:p>
            <a:endParaRPr lang="en-US" sz="1100" dirty="0"/>
          </a:p>
          <a:p>
            <a:endParaRPr lang="en-US" sz="1100" dirty="0" smtClean="0"/>
          </a:p>
        </p:txBody>
      </p:sp>
      <p:sp>
        <p:nvSpPr>
          <p:cNvPr id="8" name="TextBox 7"/>
          <p:cNvSpPr txBox="1"/>
          <p:nvPr/>
        </p:nvSpPr>
        <p:spPr>
          <a:xfrm>
            <a:off x="2021305" y="352637"/>
            <a:ext cx="2781989" cy="600164"/>
          </a:xfrm>
          <a:prstGeom prst="rect">
            <a:avLst/>
          </a:prstGeom>
          <a:noFill/>
        </p:spPr>
        <p:txBody>
          <a:bodyPr wrap="square" rtlCol="0">
            <a:spAutoFit/>
          </a:bodyPr>
          <a:lstStyle/>
          <a:p>
            <a:r>
              <a:rPr lang="en-US" sz="1100" b="1" dirty="0" smtClean="0"/>
              <a:t>Least Squares </a:t>
            </a:r>
            <a:r>
              <a:rPr lang="en-US" sz="1100" dirty="0" smtClean="0"/>
              <a:t>(stage in </a:t>
            </a:r>
            <a:r>
              <a:rPr lang="en-US" sz="1100" dirty="0" err="1" smtClean="0"/>
              <a:t>ft</a:t>
            </a:r>
            <a:r>
              <a:rPr lang="en-US" sz="1100" dirty="0" smtClean="0"/>
              <a:t>, Q in </a:t>
            </a:r>
            <a:r>
              <a:rPr lang="en-US" sz="1100" dirty="0" err="1" smtClean="0"/>
              <a:t>cfs</a:t>
            </a:r>
            <a:r>
              <a:rPr lang="en-US" sz="1100" dirty="0" smtClean="0"/>
              <a:t>): </a:t>
            </a:r>
          </a:p>
          <a:p>
            <a:r>
              <a:rPr lang="en-US" sz="1100" dirty="0" smtClean="0"/>
              <a:t>Q  = (103.705*(H – 36.704)*0.03281)^2.355</a:t>
            </a:r>
            <a:endParaRPr lang="en-US" sz="1100" dirty="0"/>
          </a:p>
          <a:p>
            <a:endParaRPr lang="en-US" sz="1100" dirty="0" smtClean="0"/>
          </a:p>
        </p:txBody>
      </p:sp>
      <p:cxnSp>
        <p:nvCxnSpPr>
          <p:cNvPr id="11" name="Straight Connector 10"/>
          <p:cNvCxnSpPr/>
          <p:nvPr/>
        </p:nvCxnSpPr>
        <p:spPr>
          <a:xfrm>
            <a:off x="460708" y="4218400"/>
            <a:ext cx="4448859" cy="619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081355" y="3692915"/>
            <a:ext cx="2721939" cy="107208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0.46 m</a:t>
            </a:r>
            <a:endParaRPr lang="en-US" sz="1100" dirty="0"/>
          </a:p>
        </p:txBody>
      </p:sp>
      <p:cxnSp>
        <p:nvCxnSpPr>
          <p:cNvPr id="13" name="Straight Arrow Connector 12"/>
          <p:cNvCxnSpPr/>
          <p:nvPr/>
        </p:nvCxnSpPr>
        <p:spPr>
          <a:xfrm flipH="1">
            <a:off x="1656620" y="3946358"/>
            <a:ext cx="424736" cy="278232"/>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4" name="Left Brace 13"/>
          <p:cNvSpPr/>
          <p:nvPr/>
        </p:nvSpPr>
        <p:spPr>
          <a:xfrm rot="10800000">
            <a:off x="4839378" y="732527"/>
            <a:ext cx="106379" cy="3496431"/>
          </a:xfrm>
          <a:prstGeom prst="leftBrace">
            <a:avLst>
              <a:gd name="adj1" fmla="val 8333"/>
              <a:gd name="adj2" fmla="val 48599"/>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p:cNvSpPr/>
          <p:nvPr/>
        </p:nvSpPr>
        <p:spPr>
          <a:xfrm rot="10800000">
            <a:off x="4805467" y="4228960"/>
            <a:ext cx="140291" cy="345435"/>
          </a:xfrm>
          <a:prstGeom prst="leftBrace">
            <a:avLst>
              <a:gd name="adj1" fmla="val 8333"/>
              <a:gd name="adj2" fmla="val 48599"/>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92A23B7-37DC-8A4A-9988-CC944C08523F}" type="slidenum">
              <a:rPr lang="en-US" smtClean="0"/>
              <a:t>30</a:t>
            </a:fld>
            <a:endParaRPr lang="en-US"/>
          </a:p>
        </p:txBody>
      </p:sp>
    </p:spTree>
    <p:extLst>
      <p:ext uri="{BB962C8B-B14F-4D97-AF65-F5344CB8AC3E}">
        <p14:creationId xmlns:p14="http://schemas.microsoft.com/office/powerpoint/2010/main" val="9909086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965" t="6578" r="8701"/>
          <a:stretch/>
        </p:blipFill>
        <p:spPr>
          <a:xfrm>
            <a:off x="62077" y="1460101"/>
            <a:ext cx="6744832" cy="5569349"/>
          </a:xfrm>
          <a:prstGeom prst="rect">
            <a:avLst/>
          </a:prstGeom>
        </p:spPr>
      </p:pic>
      <p:sp>
        <p:nvSpPr>
          <p:cNvPr id="5" name="TextBox 4"/>
          <p:cNvSpPr txBox="1"/>
          <p:nvPr/>
        </p:nvSpPr>
        <p:spPr>
          <a:xfrm>
            <a:off x="3641338" y="0"/>
            <a:ext cx="3205358" cy="369332"/>
          </a:xfrm>
          <a:prstGeom prst="rect">
            <a:avLst/>
          </a:prstGeom>
          <a:solidFill>
            <a:srgbClr val="FFFFFF"/>
          </a:solidFill>
        </p:spPr>
        <p:txBody>
          <a:bodyPr wrap="square" rtlCol="0">
            <a:spAutoFit/>
          </a:bodyPr>
          <a:lstStyle/>
          <a:p>
            <a:r>
              <a:rPr lang="en-US" dirty="0" smtClean="0"/>
              <a:t>Dana Fork near Tuolumne Lodge</a:t>
            </a:r>
            <a:endParaRPr lang="en-US" dirty="0"/>
          </a:p>
        </p:txBody>
      </p:sp>
      <p:cxnSp>
        <p:nvCxnSpPr>
          <p:cNvPr id="6" name="Straight Connector 5"/>
          <p:cNvCxnSpPr/>
          <p:nvPr/>
        </p:nvCxnSpPr>
        <p:spPr>
          <a:xfrm flipV="1">
            <a:off x="712554" y="5519188"/>
            <a:ext cx="6000170" cy="437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919399" y="4071607"/>
            <a:ext cx="2721939" cy="107208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0.46 m</a:t>
            </a:r>
            <a:endParaRPr lang="en-US" sz="1100" dirty="0"/>
          </a:p>
        </p:txBody>
      </p:sp>
      <p:cxnSp>
        <p:nvCxnSpPr>
          <p:cNvPr id="8" name="Straight Arrow Connector 7"/>
          <p:cNvCxnSpPr/>
          <p:nvPr/>
        </p:nvCxnSpPr>
        <p:spPr>
          <a:xfrm flipH="1">
            <a:off x="1696806" y="4607652"/>
            <a:ext cx="424736" cy="91590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0" y="0"/>
            <a:ext cx="1543176" cy="369332"/>
          </a:xfrm>
          <a:prstGeom prst="rect">
            <a:avLst/>
          </a:prstGeom>
          <a:solidFill>
            <a:srgbClr val="FFFFFF"/>
          </a:solidFill>
        </p:spPr>
        <p:txBody>
          <a:bodyPr wrap="square" rtlCol="0">
            <a:spAutoFit/>
          </a:bodyPr>
          <a:lstStyle/>
          <a:p>
            <a:r>
              <a:rPr lang="en-US" dirty="0" smtClean="0"/>
              <a:t>Log-Log View</a:t>
            </a:r>
            <a:endParaRPr lang="en-US" dirty="0"/>
          </a:p>
        </p:txBody>
      </p:sp>
      <p:sp>
        <p:nvSpPr>
          <p:cNvPr id="3" name="Slide Number Placeholder 2"/>
          <p:cNvSpPr>
            <a:spLocks noGrp="1"/>
          </p:cNvSpPr>
          <p:nvPr>
            <p:ph type="sldNum" sz="quarter" idx="12"/>
          </p:nvPr>
        </p:nvSpPr>
        <p:spPr/>
        <p:txBody>
          <a:bodyPr/>
          <a:lstStyle/>
          <a:p>
            <a:fld id="{292A23B7-37DC-8A4A-9988-CC944C08523F}" type="slidenum">
              <a:rPr lang="en-US" smtClean="0"/>
              <a:t>31</a:t>
            </a:fld>
            <a:endParaRPr lang="en-US"/>
          </a:p>
        </p:txBody>
      </p:sp>
    </p:spTree>
    <p:extLst>
      <p:ext uri="{BB962C8B-B14F-4D97-AF65-F5344CB8AC3E}">
        <p14:creationId xmlns:p14="http://schemas.microsoft.com/office/powerpoint/2010/main" val="2807348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0" y="4005072"/>
            <a:ext cx="6846695" cy="5138928"/>
          </a:xfrm>
          <a:prstGeom prst="rect">
            <a:avLst/>
          </a:prstGeom>
          <a:blipFill>
            <a:blip r:embed="rId2" cstate="print"/>
            <a:srcRect/>
            <a:stretch>
              <a:fillRect r="-33554"/>
            </a:stretch>
          </a:blipFill>
        </p:spPr>
        <p:txBody>
          <a:bodyPr wrap="square" lIns="0" tIns="0" rIns="0" bIns="0" rtlCol="0"/>
          <a:lstStyle/>
          <a:p>
            <a:endParaRPr/>
          </a:p>
        </p:txBody>
      </p:sp>
      <p:sp>
        <p:nvSpPr>
          <p:cNvPr id="6" name="object 4"/>
          <p:cNvSpPr txBox="1"/>
          <p:nvPr/>
        </p:nvSpPr>
        <p:spPr>
          <a:xfrm>
            <a:off x="3922773" y="4324323"/>
            <a:ext cx="2806700" cy="276999"/>
          </a:xfrm>
          <a:prstGeom prst="rect">
            <a:avLst/>
          </a:prstGeom>
          <a:solidFill>
            <a:schemeClr val="bg1"/>
          </a:solidFill>
        </p:spPr>
        <p:txBody>
          <a:bodyPr vert="horz" wrap="square" lIns="0" tIns="0" rIns="0" bIns="0" rtlCol="0">
            <a:spAutoFit/>
          </a:bodyPr>
          <a:lstStyle/>
          <a:p>
            <a:pPr marL="12700">
              <a:lnSpc>
                <a:spcPct val="100000"/>
              </a:lnSpc>
            </a:pPr>
            <a:r>
              <a:rPr sz="1800" spc="-5" dirty="0">
                <a:latin typeface="Calibri"/>
                <a:cs typeface="Calibri"/>
              </a:rPr>
              <a:t>S</a:t>
            </a:r>
            <a:r>
              <a:rPr sz="1800" spc="-30" dirty="0">
                <a:latin typeface="Calibri"/>
                <a:cs typeface="Calibri"/>
              </a:rPr>
              <a:t>t</a:t>
            </a:r>
            <a:r>
              <a:rPr sz="1800" spc="-15" dirty="0">
                <a:latin typeface="Calibri"/>
                <a:cs typeface="Calibri"/>
              </a:rPr>
              <a:t>a</a:t>
            </a:r>
            <a:r>
              <a:rPr sz="1800" spc="-10" dirty="0">
                <a:latin typeface="Calibri"/>
                <a:cs typeface="Calibri"/>
              </a:rPr>
              <a:t>f</a:t>
            </a:r>
            <a:r>
              <a:rPr sz="1800" dirty="0">
                <a:latin typeface="Calibri"/>
                <a:cs typeface="Calibri"/>
              </a:rPr>
              <a:t>f</a:t>
            </a:r>
            <a:r>
              <a:rPr sz="1800" spc="-10" dirty="0">
                <a:latin typeface="Calibri"/>
                <a:cs typeface="Calibri"/>
              </a:rPr>
              <a:t> </a:t>
            </a:r>
            <a:r>
              <a:rPr sz="1800" spc="-5" dirty="0">
                <a:latin typeface="Calibri"/>
                <a:cs typeface="Calibri"/>
              </a:rPr>
              <a:t>pl</a:t>
            </a:r>
            <a:r>
              <a:rPr sz="1800" spc="-15" dirty="0">
                <a:latin typeface="Calibri"/>
                <a:cs typeface="Calibri"/>
              </a:rPr>
              <a:t>a</a:t>
            </a:r>
            <a:r>
              <a:rPr sz="1800" spc="-30" dirty="0">
                <a:latin typeface="Calibri"/>
                <a:cs typeface="Calibri"/>
              </a:rPr>
              <a:t>t</a:t>
            </a:r>
            <a:r>
              <a:rPr sz="1800" spc="-5" dirty="0">
                <a:latin typeface="Calibri"/>
                <a:cs typeface="Calibri"/>
              </a:rPr>
              <a:t>e</a:t>
            </a:r>
            <a:r>
              <a:rPr sz="1800" spc="15" dirty="0">
                <a:latin typeface="Calibri"/>
                <a:cs typeface="Calibri"/>
              </a:rPr>
              <a:t> </a:t>
            </a:r>
            <a:r>
              <a:rPr sz="1800" dirty="0" smtClean="0">
                <a:latin typeface="Calibri"/>
                <a:cs typeface="Calibri"/>
              </a:rPr>
              <a:t>in</a:t>
            </a:r>
            <a:r>
              <a:rPr sz="1800" spc="-20" dirty="0" smtClean="0">
                <a:latin typeface="Calibri"/>
                <a:cs typeface="Calibri"/>
              </a:rPr>
              <a:t>s</a:t>
            </a:r>
            <a:r>
              <a:rPr sz="1800" spc="-30" dirty="0" smtClean="0">
                <a:latin typeface="Calibri"/>
                <a:cs typeface="Calibri"/>
              </a:rPr>
              <a:t>t</a:t>
            </a:r>
            <a:r>
              <a:rPr sz="1800" dirty="0" smtClean="0">
                <a:latin typeface="Calibri"/>
                <a:cs typeface="Calibri"/>
              </a:rPr>
              <a:t>al</a:t>
            </a:r>
            <a:r>
              <a:rPr sz="1800" spc="-10" dirty="0" smtClean="0">
                <a:latin typeface="Calibri"/>
                <a:cs typeface="Calibri"/>
              </a:rPr>
              <a:t>l</a:t>
            </a:r>
            <a:r>
              <a:rPr sz="1800" dirty="0" smtClean="0">
                <a:latin typeface="Calibri"/>
                <a:cs typeface="Calibri"/>
              </a:rPr>
              <a:t>ed</a:t>
            </a:r>
            <a:r>
              <a:rPr sz="1800" spc="25" dirty="0" smtClean="0">
                <a:latin typeface="Calibri"/>
                <a:cs typeface="Calibri"/>
              </a:rPr>
              <a:t> </a:t>
            </a:r>
            <a:r>
              <a:rPr sz="1800" spc="-5" dirty="0">
                <a:latin typeface="Calibri"/>
                <a:cs typeface="Calibri"/>
              </a:rPr>
              <a:t>2012</a:t>
            </a:r>
            <a:endParaRPr sz="1800" dirty="0">
              <a:latin typeface="Calibri"/>
              <a:cs typeface="Calibri"/>
            </a:endParaRPr>
          </a:p>
        </p:txBody>
      </p:sp>
      <p:sp>
        <p:nvSpPr>
          <p:cNvPr id="7" name="object 5"/>
          <p:cNvSpPr txBox="1"/>
          <p:nvPr/>
        </p:nvSpPr>
        <p:spPr>
          <a:xfrm>
            <a:off x="82675" y="7309608"/>
            <a:ext cx="1680845" cy="298450"/>
          </a:xfrm>
          <a:prstGeom prst="rect">
            <a:avLst/>
          </a:prstGeom>
        </p:spPr>
        <p:txBody>
          <a:bodyPr vert="horz" wrap="square" lIns="0" tIns="0" rIns="0" bIns="0" rtlCol="0">
            <a:spAutoFit/>
          </a:bodyPr>
          <a:lstStyle/>
          <a:p>
            <a:pPr marL="12700">
              <a:lnSpc>
                <a:spcPct val="100000"/>
              </a:lnSpc>
            </a:pPr>
            <a:r>
              <a:rPr sz="1800" spc="-15" dirty="0">
                <a:solidFill>
                  <a:srgbClr val="FFFFFF"/>
                </a:solidFill>
                <a:latin typeface="Calibri"/>
                <a:cs typeface="Calibri"/>
              </a:rPr>
              <a:t>P</a:t>
            </a:r>
            <a:r>
              <a:rPr sz="1800" spc="-5" dirty="0">
                <a:solidFill>
                  <a:srgbClr val="FFFFFF"/>
                </a:solidFill>
                <a:latin typeface="Calibri"/>
                <a:cs typeface="Calibri"/>
              </a:rPr>
              <a:t>ho</a:t>
            </a:r>
            <a:r>
              <a:rPr sz="1800" spc="-15" dirty="0">
                <a:solidFill>
                  <a:srgbClr val="FFFFFF"/>
                </a:solidFill>
                <a:latin typeface="Calibri"/>
                <a:cs typeface="Calibri"/>
              </a:rPr>
              <a:t>t</a:t>
            </a:r>
            <a:r>
              <a:rPr sz="1800" spc="-10" dirty="0">
                <a:solidFill>
                  <a:srgbClr val="FFFFFF"/>
                </a:solidFill>
                <a:latin typeface="Calibri"/>
                <a:cs typeface="Calibri"/>
              </a:rPr>
              <a:t>o</a:t>
            </a:r>
            <a:r>
              <a:rPr sz="1800" dirty="0">
                <a:solidFill>
                  <a:srgbClr val="FFFFFF"/>
                </a:solidFill>
                <a:latin typeface="Calibri"/>
                <a:cs typeface="Calibri"/>
              </a:rPr>
              <a:t>:</a:t>
            </a:r>
            <a:r>
              <a:rPr sz="1800" spc="10" dirty="0">
                <a:solidFill>
                  <a:srgbClr val="FFFFFF"/>
                </a:solidFill>
                <a:latin typeface="Calibri"/>
                <a:cs typeface="Calibri"/>
              </a:rPr>
              <a:t> </a:t>
            </a:r>
            <a:r>
              <a:rPr sz="1800" spc="-5" dirty="0">
                <a:solidFill>
                  <a:srgbClr val="FFFFFF"/>
                </a:solidFill>
                <a:latin typeface="Calibri"/>
                <a:cs typeface="Calibri"/>
              </a:rPr>
              <a:t>7/16/2015</a:t>
            </a:r>
            <a:endParaRPr sz="1800">
              <a:latin typeface="Calibri"/>
              <a:cs typeface="Calibri"/>
            </a:endParaRPr>
          </a:p>
        </p:txBody>
      </p:sp>
      <p:sp>
        <p:nvSpPr>
          <p:cNvPr id="8" name="object 6"/>
          <p:cNvSpPr txBox="1">
            <a:spLocks/>
          </p:cNvSpPr>
          <p:nvPr/>
        </p:nvSpPr>
        <p:spPr>
          <a:xfrm>
            <a:off x="342900" y="4638785"/>
            <a:ext cx="3284413" cy="553998"/>
          </a:xfrm>
          <a:prstGeom prst="rect">
            <a:avLst/>
          </a:prstGeom>
          <a:solidFill>
            <a:srgbClr val="FFFFFF"/>
          </a:solidFill>
        </p:spPr>
        <p:txBody>
          <a:bodyPr vert="horz" wrap="square" lIns="0" tIns="0"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2700" marR="5080"/>
            <a:r>
              <a:rPr lang="en-US" sz="1800" spc="-25" dirty="0" smtClean="0"/>
              <a:t>c</a:t>
            </a:r>
            <a:r>
              <a:rPr lang="en-US" sz="1800" spc="-5" dirty="0" smtClean="0"/>
              <a:t>o</a:t>
            </a:r>
            <a:r>
              <a:rPr lang="en-US" sz="1800" spc="-30" dirty="0" smtClean="0"/>
              <a:t>r</a:t>
            </a:r>
            <a:r>
              <a:rPr lang="en-US" sz="1800" spc="-5" dirty="0" smtClean="0"/>
              <a:t>d</a:t>
            </a:r>
            <a:r>
              <a:rPr lang="en-US" sz="1800" spc="5" dirty="0" smtClean="0"/>
              <a:t>e</a:t>
            </a:r>
            <a:r>
              <a:rPr lang="en-US" sz="1800" dirty="0" smtClean="0"/>
              <a:t>d</a:t>
            </a:r>
            <a:r>
              <a:rPr lang="en-US" sz="1800" spc="15" dirty="0" smtClean="0"/>
              <a:t> </a:t>
            </a:r>
            <a:r>
              <a:rPr lang="en-US" sz="1800" spc="-5" dirty="0" err="1" smtClean="0"/>
              <a:t>Sol</a:t>
            </a:r>
            <a:r>
              <a:rPr lang="en-US" sz="1800" spc="-10" dirty="0" err="1" smtClean="0"/>
              <a:t>i</a:t>
            </a:r>
            <a:r>
              <a:rPr lang="en-US" sz="1800" spc="-5" dirty="0" err="1" smtClean="0"/>
              <a:t>n</a:t>
            </a:r>
            <a:r>
              <a:rPr lang="en-US" sz="1800" spc="-20" dirty="0" err="1" smtClean="0"/>
              <a:t>s</a:t>
            </a:r>
            <a:r>
              <a:rPr lang="en-US" sz="1800" dirty="0" err="1" smtClean="0"/>
              <a:t>t</a:t>
            </a:r>
            <a:r>
              <a:rPr lang="en-US" sz="1800" spc="10" dirty="0" smtClean="0"/>
              <a:t> </a:t>
            </a:r>
            <a:r>
              <a:rPr lang="en-US" sz="1800" spc="-5" dirty="0" smtClean="0"/>
              <a:t>(S</a:t>
            </a:r>
            <a:r>
              <a:rPr lang="en-US" sz="1800" spc="-10" dirty="0" smtClean="0"/>
              <a:t>i</a:t>
            </a:r>
            <a:r>
              <a:rPr lang="en-US" sz="1800" spc="-5" dirty="0" smtClean="0"/>
              <a:t>l</a:t>
            </a:r>
            <a:r>
              <a:rPr lang="en-US" sz="1800" spc="-15" dirty="0" smtClean="0"/>
              <a:t>v</a:t>
            </a:r>
            <a:r>
              <a:rPr lang="en-US" sz="1800" spc="-5" dirty="0" smtClean="0"/>
              <a:t>er</a:t>
            </a:r>
            <a:r>
              <a:rPr lang="en-US" sz="1800" spc="10" dirty="0" smtClean="0"/>
              <a:t> </a:t>
            </a:r>
            <a:r>
              <a:rPr lang="en-US" sz="1800" dirty="0" smtClean="0"/>
              <a:t>mode</a:t>
            </a:r>
            <a:r>
              <a:rPr lang="en-US" sz="1800" spc="-5" dirty="0" smtClean="0"/>
              <a:t>l</a:t>
            </a:r>
            <a:r>
              <a:rPr lang="en-US" sz="1800" dirty="0" smtClean="0"/>
              <a:t>)</a:t>
            </a:r>
            <a:r>
              <a:rPr lang="en-US" sz="1800" spc="15" dirty="0" smtClean="0"/>
              <a:t> </a:t>
            </a:r>
            <a:r>
              <a:rPr lang="en-US" sz="1800" spc="-5" dirty="0" smtClean="0"/>
              <a:t>in</a:t>
            </a:r>
            <a:r>
              <a:rPr lang="en-US" sz="1800" spc="5" dirty="0" smtClean="0"/>
              <a:t>s</a:t>
            </a:r>
            <a:r>
              <a:rPr lang="en-US" sz="1800" spc="-5" dirty="0" smtClean="0"/>
              <a:t>id</a:t>
            </a:r>
            <a:r>
              <a:rPr lang="en-US" sz="1800" dirty="0" smtClean="0"/>
              <a:t>e</a:t>
            </a:r>
            <a:r>
              <a:rPr lang="en-US" sz="1800" spc="15" dirty="0" smtClean="0"/>
              <a:t> </a:t>
            </a:r>
            <a:r>
              <a:rPr lang="en-US" sz="1800" spc="-20" dirty="0" smtClean="0"/>
              <a:t>s</a:t>
            </a:r>
            <a:r>
              <a:rPr lang="en-US" sz="1800" dirty="0" smtClean="0"/>
              <a:t>t</a:t>
            </a:r>
            <a:r>
              <a:rPr lang="en-US" sz="1800" spc="-10" dirty="0" smtClean="0"/>
              <a:t>i</a:t>
            </a:r>
            <a:r>
              <a:rPr lang="en-US" sz="1800" spc="-5" dirty="0" smtClean="0"/>
              <a:t>llin</a:t>
            </a:r>
            <a:r>
              <a:rPr lang="en-US" sz="1800" dirty="0" smtClean="0"/>
              <a:t>g</a:t>
            </a:r>
            <a:r>
              <a:rPr lang="en-US" sz="1800" spc="15" dirty="0" smtClean="0"/>
              <a:t> </a:t>
            </a:r>
            <a:r>
              <a:rPr lang="en-US" sz="1800" dirty="0" smtClean="0"/>
              <a:t>tube, </a:t>
            </a:r>
            <a:r>
              <a:rPr lang="en-US" sz="1800" spc="-5" dirty="0" smtClean="0"/>
              <a:t>in</a:t>
            </a:r>
            <a:r>
              <a:rPr lang="en-US" sz="1800" spc="-20" dirty="0" smtClean="0"/>
              <a:t>s</a:t>
            </a:r>
            <a:r>
              <a:rPr lang="en-US" sz="1800" spc="-30" dirty="0" smtClean="0"/>
              <a:t>t</a:t>
            </a:r>
            <a:r>
              <a:rPr lang="en-US" sz="1800" dirty="0" smtClean="0"/>
              <a:t>alled </a:t>
            </a:r>
            <a:r>
              <a:rPr lang="en-US" sz="1800" spc="-5" dirty="0" smtClean="0"/>
              <a:t>2006</a:t>
            </a:r>
            <a:r>
              <a:rPr lang="en-US" sz="1800" spc="5" dirty="0" smtClean="0"/>
              <a:t> </a:t>
            </a:r>
          </a:p>
        </p:txBody>
      </p:sp>
      <p:sp>
        <p:nvSpPr>
          <p:cNvPr id="12" name="object 2"/>
          <p:cNvSpPr/>
          <p:nvPr/>
        </p:nvSpPr>
        <p:spPr>
          <a:xfrm>
            <a:off x="0" y="150876"/>
            <a:ext cx="6858000" cy="3854196"/>
          </a:xfrm>
          <a:prstGeom prst="rect">
            <a:avLst/>
          </a:prstGeom>
          <a:blipFill>
            <a:blip r:embed="rId3" cstate="print"/>
            <a:stretch>
              <a:fillRect/>
            </a:stretch>
          </a:blipFill>
        </p:spPr>
        <p:txBody>
          <a:bodyPr wrap="square" lIns="0" tIns="0" rIns="0" bIns="0" rtlCol="0"/>
          <a:lstStyle/>
          <a:p>
            <a:endParaRPr/>
          </a:p>
        </p:txBody>
      </p:sp>
      <p:grpSp>
        <p:nvGrpSpPr>
          <p:cNvPr id="13" name="Group 12"/>
          <p:cNvGrpSpPr/>
          <p:nvPr/>
        </p:nvGrpSpPr>
        <p:grpSpPr>
          <a:xfrm rot="5400000">
            <a:off x="4214802" y="3068969"/>
            <a:ext cx="721293" cy="869931"/>
            <a:chOff x="878349" y="7688942"/>
            <a:chExt cx="999195" cy="1205099"/>
          </a:xfrm>
        </p:grpSpPr>
        <p:sp>
          <p:nvSpPr>
            <p:cNvPr id="14" name="Right Arrow 13"/>
            <p:cNvSpPr/>
            <p:nvPr/>
          </p:nvSpPr>
          <p:spPr>
            <a:xfrm rot="18036113">
              <a:off x="789037" y="7805533"/>
              <a:ext cx="1177820" cy="99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TextBox 14"/>
            <p:cNvSpPr txBox="1"/>
            <p:nvPr/>
          </p:nvSpPr>
          <p:spPr>
            <a:xfrm rot="17892465">
              <a:off x="787652" y="7948227"/>
              <a:ext cx="1158108" cy="639537"/>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grpSp>
      <p:grpSp>
        <p:nvGrpSpPr>
          <p:cNvPr id="16" name="Group 15"/>
          <p:cNvGrpSpPr/>
          <p:nvPr/>
        </p:nvGrpSpPr>
        <p:grpSpPr>
          <a:xfrm rot="5400000">
            <a:off x="1930141" y="8247435"/>
            <a:ext cx="721293" cy="869931"/>
            <a:chOff x="878349" y="7688942"/>
            <a:chExt cx="999195" cy="1205099"/>
          </a:xfrm>
        </p:grpSpPr>
        <p:sp>
          <p:nvSpPr>
            <p:cNvPr id="17" name="Right Arrow 16"/>
            <p:cNvSpPr/>
            <p:nvPr/>
          </p:nvSpPr>
          <p:spPr>
            <a:xfrm rot="18036113">
              <a:off x="789037" y="7805533"/>
              <a:ext cx="1177820" cy="99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extBox 17"/>
            <p:cNvSpPr txBox="1"/>
            <p:nvPr/>
          </p:nvSpPr>
          <p:spPr>
            <a:xfrm rot="17892465">
              <a:off x="787652" y="7948227"/>
              <a:ext cx="1158108" cy="639537"/>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grpSp>
      <p:cxnSp>
        <p:nvCxnSpPr>
          <p:cNvPr id="20" name="Straight Arrow Connector 19"/>
          <p:cNvCxnSpPr/>
          <p:nvPr/>
        </p:nvCxnSpPr>
        <p:spPr>
          <a:xfrm flipV="1">
            <a:off x="2354837" y="2317980"/>
            <a:ext cx="1785646" cy="2170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40483" y="4638785"/>
            <a:ext cx="618507" cy="9095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687720" y="5192783"/>
            <a:ext cx="1235053" cy="10953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327476" y="0"/>
            <a:ext cx="2519220" cy="369332"/>
          </a:xfrm>
          <a:prstGeom prst="rect">
            <a:avLst/>
          </a:prstGeom>
          <a:solidFill>
            <a:srgbClr val="FFFFFF"/>
          </a:solidFill>
        </p:spPr>
        <p:txBody>
          <a:bodyPr wrap="square" rtlCol="0">
            <a:spAutoFit/>
          </a:bodyPr>
          <a:lstStyle/>
          <a:p>
            <a:r>
              <a:rPr lang="en-US" dirty="0" smtClean="0"/>
              <a:t>Dana Fork at Bug Camp</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32</a:t>
            </a:fld>
            <a:endParaRPr lang="en-US"/>
          </a:p>
        </p:txBody>
      </p:sp>
    </p:spTree>
    <p:extLst>
      <p:ext uri="{BB962C8B-B14F-4D97-AF65-F5344CB8AC3E}">
        <p14:creationId xmlns:p14="http://schemas.microsoft.com/office/powerpoint/2010/main" val="249639885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684794135"/>
              </p:ext>
            </p:extLst>
          </p:nvPr>
        </p:nvGraphicFramePr>
        <p:xfrm>
          <a:off x="80010" y="918729"/>
          <a:ext cx="6777990" cy="4464801"/>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p:cNvCxnSpPr/>
          <p:nvPr/>
        </p:nvCxnSpPr>
        <p:spPr>
          <a:xfrm>
            <a:off x="620154" y="3931370"/>
            <a:ext cx="3320259"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6" name="Left Brace 5"/>
          <p:cNvSpPr/>
          <p:nvPr/>
        </p:nvSpPr>
        <p:spPr>
          <a:xfrm rot="10800000">
            <a:off x="4012351" y="3912209"/>
            <a:ext cx="248755" cy="938418"/>
          </a:xfrm>
          <a:prstGeom prst="leftBrace">
            <a:avLst>
              <a:gd name="adj1" fmla="val 8333"/>
              <a:gd name="adj2" fmla="val 3755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634646" y="2077505"/>
            <a:ext cx="6017016"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8" name="Left Brace 7"/>
          <p:cNvSpPr/>
          <p:nvPr/>
        </p:nvSpPr>
        <p:spPr>
          <a:xfrm rot="10800000">
            <a:off x="792043" y="2088712"/>
            <a:ext cx="474977" cy="2753998"/>
          </a:xfrm>
          <a:prstGeom prst="leftBrace">
            <a:avLst>
              <a:gd name="adj1" fmla="val 8333"/>
              <a:gd name="adj2" fmla="val 75444"/>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Left Brace 8"/>
          <p:cNvSpPr/>
          <p:nvPr/>
        </p:nvSpPr>
        <p:spPr>
          <a:xfrm rot="16200000">
            <a:off x="3593961" y="-760453"/>
            <a:ext cx="245143" cy="5921061"/>
          </a:xfrm>
          <a:prstGeom prst="leftBrace">
            <a:avLst>
              <a:gd name="adj1" fmla="val 8333"/>
              <a:gd name="adj2" fmla="val 73357"/>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rot="5400000">
            <a:off x="3666819" y="-1509841"/>
            <a:ext cx="147704" cy="6212050"/>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1267021" y="2546786"/>
            <a:ext cx="2523171" cy="59663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of Section Break between Channel Control and Floodplain/Channel Control: 0.9 m +- 0.2m</a:t>
            </a:r>
            <a:endParaRPr lang="en-US" sz="1100" dirty="0"/>
          </a:p>
        </p:txBody>
      </p:sp>
      <p:sp>
        <p:nvSpPr>
          <p:cNvPr id="12" name="TextBox 11"/>
          <p:cNvSpPr txBox="1"/>
          <p:nvPr/>
        </p:nvSpPr>
        <p:spPr>
          <a:xfrm>
            <a:off x="4261106" y="4213670"/>
            <a:ext cx="2079536" cy="70053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of Section Break between Section Control and Channel Control: 0.32 m +- 0.2m</a:t>
            </a:r>
            <a:endParaRPr lang="en-US" sz="1100" dirty="0"/>
          </a:p>
        </p:txBody>
      </p:sp>
      <p:sp>
        <p:nvSpPr>
          <p:cNvPr id="13" name="TextBox 12"/>
          <p:cNvSpPr txBox="1"/>
          <p:nvPr/>
        </p:nvSpPr>
        <p:spPr>
          <a:xfrm>
            <a:off x="3715681" y="2322649"/>
            <a:ext cx="2815312" cy="26303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a:t>
            </a:r>
            <a:r>
              <a:rPr lang="en-US" dirty="0" smtClean="0"/>
              <a:t>used </a:t>
            </a:r>
            <a:r>
              <a:rPr lang="en-US" sz="1100" dirty="0" smtClean="0"/>
              <a:t>for Channel Control: 12.7 m +- 5m</a:t>
            </a:r>
            <a:endParaRPr lang="en-US" sz="1100" dirty="0"/>
          </a:p>
        </p:txBody>
      </p:sp>
      <p:sp>
        <p:nvSpPr>
          <p:cNvPr id="14" name="TextBox 13"/>
          <p:cNvSpPr txBox="1"/>
          <p:nvPr/>
        </p:nvSpPr>
        <p:spPr>
          <a:xfrm>
            <a:off x="2143014" y="1249464"/>
            <a:ext cx="3385627" cy="28637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Used for Floodplain/Channel Control: 15 m +- 5m</a:t>
            </a:r>
            <a:endParaRPr lang="en-US" sz="1100" dirty="0"/>
          </a:p>
        </p:txBody>
      </p:sp>
      <p:sp>
        <p:nvSpPr>
          <p:cNvPr id="15" name="TextBox 14"/>
          <p:cNvSpPr txBox="1"/>
          <p:nvPr/>
        </p:nvSpPr>
        <p:spPr>
          <a:xfrm>
            <a:off x="1445512" y="3434950"/>
            <a:ext cx="2566838" cy="25036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a:t>
            </a:r>
            <a:r>
              <a:rPr lang="en-US" dirty="0" smtClean="0"/>
              <a:t>used </a:t>
            </a:r>
            <a:r>
              <a:rPr lang="en-US" sz="1100" dirty="0" smtClean="0"/>
              <a:t>for Section Control: 6.5 +- 1m</a:t>
            </a:r>
            <a:endParaRPr lang="en-US" sz="1100" dirty="0"/>
          </a:p>
        </p:txBody>
      </p:sp>
      <p:sp>
        <p:nvSpPr>
          <p:cNvPr id="16" name="Left Brace 15"/>
          <p:cNvSpPr/>
          <p:nvPr/>
        </p:nvSpPr>
        <p:spPr>
          <a:xfrm rot="5400000">
            <a:off x="2452845" y="2422409"/>
            <a:ext cx="245107" cy="2734492"/>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4802838" y="8724617"/>
            <a:ext cx="2133622" cy="400110"/>
          </a:xfrm>
          <a:prstGeom prst="rect">
            <a:avLst/>
          </a:prstGeom>
          <a:noFill/>
        </p:spPr>
        <p:txBody>
          <a:bodyPr wrap="square" rtlCol="0">
            <a:spAutoFit/>
          </a:bodyPr>
          <a:lstStyle/>
          <a:p>
            <a:r>
              <a:rPr lang="en-US" sz="2000" dirty="0" smtClean="0"/>
              <a:t>Slope: 0.033 m/m</a:t>
            </a:r>
            <a:endParaRPr lang="en-US" sz="2000" dirty="0"/>
          </a:p>
        </p:txBody>
      </p:sp>
      <p:sp>
        <p:nvSpPr>
          <p:cNvPr id="18" name="TextBox 17"/>
          <p:cNvSpPr txBox="1"/>
          <p:nvPr/>
        </p:nvSpPr>
        <p:spPr>
          <a:xfrm>
            <a:off x="5528641" y="636250"/>
            <a:ext cx="1415859" cy="400110"/>
          </a:xfrm>
          <a:prstGeom prst="rect">
            <a:avLst/>
          </a:prstGeom>
          <a:noFill/>
        </p:spPr>
        <p:txBody>
          <a:bodyPr wrap="square" rtlCol="0">
            <a:spAutoFit/>
          </a:bodyPr>
          <a:lstStyle/>
          <a:p>
            <a:r>
              <a:rPr lang="en-US" sz="2000" dirty="0" smtClean="0">
                <a:solidFill>
                  <a:srgbClr val="C00000"/>
                </a:solidFill>
              </a:rPr>
              <a:t>River Right</a:t>
            </a:r>
            <a:endParaRPr lang="en-US" sz="2000" dirty="0">
              <a:solidFill>
                <a:srgbClr val="C00000"/>
              </a:solidFill>
            </a:endParaRPr>
          </a:p>
        </p:txBody>
      </p:sp>
      <p:cxnSp>
        <p:nvCxnSpPr>
          <p:cNvPr id="19" name="Straight Arrow Connector 18"/>
          <p:cNvCxnSpPr/>
          <p:nvPr/>
        </p:nvCxnSpPr>
        <p:spPr>
          <a:xfrm flipV="1">
            <a:off x="1021791" y="3942577"/>
            <a:ext cx="219507" cy="1257241"/>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42900" y="5083202"/>
            <a:ext cx="1649164" cy="400110"/>
          </a:xfrm>
          <a:prstGeom prst="rect">
            <a:avLst/>
          </a:prstGeom>
          <a:noFill/>
        </p:spPr>
        <p:txBody>
          <a:bodyPr wrap="square" rtlCol="0">
            <a:spAutoFit/>
          </a:bodyPr>
          <a:lstStyle/>
          <a:p>
            <a:r>
              <a:rPr lang="en-US" sz="2000" dirty="0" smtClean="0"/>
              <a:t>Instrument</a:t>
            </a:r>
            <a:endParaRPr lang="en-US" sz="2000"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24645"/>
            <a:ext cx="4802838" cy="3602128"/>
          </a:xfrm>
          <a:prstGeom prst="rect">
            <a:avLst/>
          </a:prstGeom>
        </p:spPr>
      </p:pic>
      <p:sp>
        <p:nvSpPr>
          <p:cNvPr id="25" name="Left Brace 24"/>
          <p:cNvSpPr/>
          <p:nvPr/>
        </p:nvSpPr>
        <p:spPr>
          <a:xfrm rot="17212220" flipH="1">
            <a:off x="2342249" y="6277881"/>
            <a:ext cx="433411" cy="3239433"/>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2224720" y="7215486"/>
            <a:ext cx="1611630" cy="461665"/>
          </a:xfrm>
          <a:prstGeom prst="rect">
            <a:avLst/>
          </a:prstGeom>
          <a:noFill/>
        </p:spPr>
        <p:txBody>
          <a:bodyPr wrap="square" rtlCol="0">
            <a:spAutoFit/>
          </a:bodyPr>
          <a:lstStyle/>
          <a:p>
            <a:r>
              <a:rPr lang="en-US" sz="2400" dirty="0" smtClean="0"/>
              <a:t>Channel</a:t>
            </a:r>
            <a:endParaRPr lang="en-US" sz="2400" dirty="0"/>
          </a:p>
        </p:txBody>
      </p:sp>
      <p:cxnSp>
        <p:nvCxnSpPr>
          <p:cNvPr id="27" name="Straight Arrow Connector 26"/>
          <p:cNvCxnSpPr/>
          <p:nvPr/>
        </p:nvCxnSpPr>
        <p:spPr>
          <a:xfrm flipH="1">
            <a:off x="4583387" y="6061872"/>
            <a:ext cx="770910" cy="2422840"/>
          </a:xfrm>
          <a:prstGeom prst="straightConnector1">
            <a:avLst/>
          </a:prstGeom>
          <a:ln>
            <a:solidFill>
              <a:srgbClr val="FF0000"/>
            </a:solidFill>
            <a:tailEnd type="triangle"/>
          </a:ln>
          <a:effectLst/>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H="1">
            <a:off x="968434" y="5933271"/>
            <a:ext cx="4002115" cy="1410816"/>
          </a:xfrm>
          <a:prstGeom prst="straightConnector1">
            <a:avLst/>
          </a:prstGeom>
          <a:ln>
            <a:solidFill>
              <a:srgbClr val="FF0000"/>
            </a:solidFill>
            <a:tailEnd type="triangle"/>
          </a:ln>
          <a:effectLst/>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4965457" y="5600207"/>
            <a:ext cx="1611630" cy="461665"/>
          </a:xfrm>
          <a:prstGeom prst="rect">
            <a:avLst/>
          </a:prstGeom>
          <a:noFill/>
        </p:spPr>
        <p:txBody>
          <a:bodyPr wrap="square" rtlCol="0">
            <a:spAutoFit/>
          </a:bodyPr>
          <a:lstStyle/>
          <a:p>
            <a:r>
              <a:rPr lang="en-US" sz="2400" dirty="0" smtClean="0"/>
              <a:t>Floodplain</a:t>
            </a:r>
            <a:endParaRPr lang="en-US" sz="2400" dirty="0"/>
          </a:p>
        </p:txBody>
      </p:sp>
      <p:sp>
        <p:nvSpPr>
          <p:cNvPr id="30" name="Right Arrow 29"/>
          <p:cNvSpPr/>
          <p:nvPr/>
        </p:nvSpPr>
        <p:spPr>
          <a:xfrm rot="18717009">
            <a:off x="908008" y="7960207"/>
            <a:ext cx="1287436" cy="982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TextBox 30"/>
          <p:cNvSpPr txBox="1"/>
          <p:nvPr/>
        </p:nvSpPr>
        <p:spPr>
          <a:xfrm rot="18724233">
            <a:off x="922812" y="8220698"/>
            <a:ext cx="1238720" cy="461665"/>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cxnSp>
        <p:nvCxnSpPr>
          <p:cNvPr id="38" name="Straight Arrow Connector 37"/>
          <p:cNvCxnSpPr/>
          <p:nvPr/>
        </p:nvCxnSpPr>
        <p:spPr>
          <a:xfrm flipH="1">
            <a:off x="855490" y="5437858"/>
            <a:ext cx="89988" cy="2239293"/>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327476" y="0"/>
            <a:ext cx="2519220" cy="369332"/>
          </a:xfrm>
          <a:prstGeom prst="rect">
            <a:avLst/>
          </a:prstGeom>
          <a:solidFill>
            <a:srgbClr val="FFFFFF"/>
          </a:solidFill>
        </p:spPr>
        <p:txBody>
          <a:bodyPr wrap="square" rtlCol="0">
            <a:spAutoFit/>
          </a:bodyPr>
          <a:lstStyle/>
          <a:p>
            <a:r>
              <a:rPr lang="en-US" dirty="0" smtClean="0"/>
              <a:t>Dana Fork at Bug Camp</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33</a:t>
            </a:fld>
            <a:endParaRPr lang="en-US"/>
          </a:p>
        </p:txBody>
      </p:sp>
      <p:sp>
        <p:nvSpPr>
          <p:cNvPr id="33" name="TextBox 32"/>
          <p:cNvSpPr txBox="1"/>
          <p:nvPr/>
        </p:nvSpPr>
        <p:spPr>
          <a:xfrm>
            <a:off x="4338780" y="5021647"/>
            <a:ext cx="2519220" cy="461665"/>
          </a:xfrm>
          <a:prstGeom prst="rect">
            <a:avLst/>
          </a:prstGeom>
          <a:noFill/>
        </p:spPr>
        <p:txBody>
          <a:bodyPr wrap="square" rtlCol="0">
            <a:spAutoFit/>
          </a:bodyPr>
          <a:lstStyle/>
          <a:p>
            <a:r>
              <a:rPr lang="en-US" sz="1200" dirty="0" smtClean="0"/>
              <a:t>Note significantly different scales for x and y axes.</a:t>
            </a:r>
            <a:endParaRPr lang="en-US" sz="1200" dirty="0"/>
          </a:p>
        </p:txBody>
      </p:sp>
    </p:spTree>
    <p:extLst>
      <p:ext uri="{BB962C8B-B14F-4D97-AF65-F5344CB8AC3E}">
        <p14:creationId xmlns:p14="http://schemas.microsoft.com/office/powerpoint/2010/main" val="315668788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53" y="4993759"/>
            <a:ext cx="5302709" cy="413746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238"/>
          <a:stretch/>
        </p:blipFill>
        <p:spPr>
          <a:xfrm>
            <a:off x="-1" y="720285"/>
            <a:ext cx="5347759" cy="4421745"/>
          </a:xfrm>
          <a:prstGeom prst="rect">
            <a:avLst/>
          </a:prstGeom>
        </p:spPr>
      </p:pic>
      <p:grpSp>
        <p:nvGrpSpPr>
          <p:cNvPr id="7" name="Group 6"/>
          <p:cNvGrpSpPr/>
          <p:nvPr/>
        </p:nvGrpSpPr>
        <p:grpSpPr>
          <a:xfrm>
            <a:off x="458778" y="1754981"/>
            <a:ext cx="4450789" cy="3515465"/>
            <a:chOff x="2274139" y="2400849"/>
            <a:chExt cx="3775171" cy="3515465"/>
          </a:xfrm>
        </p:grpSpPr>
        <p:cxnSp>
          <p:nvCxnSpPr>
            <p:cNvPr id="8" name="Straight Connector 7"/>
            <p:cNvCxnSpPr/>
            <p:nvPr/>
          </p:nvCxnSpPr>
          <p:spPr>
            <a:xfrm>
              <a:off x="2274139" y="4682987"/>
              <a:ext cx="3775171"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51423" y="4844225"/>
              <a:ext cx="2308756" cy="107208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0.36 m</a:t>
              </a:r>
              <a:endParaRPr lang="en-US" sz="1100" dirty="0"/>
            </a:p>
          </p:txBody>
        </p:sp>
        <p:sp>
          <p:nvSpPr>
            <p:cNvPr id="10" name="TextBox 9"/>
            <p:cNvSpPr txBox="1"/>
            <p:nvPr/>
          </p:nvSpPr>
          <p:spPr>
            <a:xfrm>
              <a:off x="4252763" y="2432137"/>
              <a:ext cx="1694186" cy="698024"/>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a:t>
              </a:r>
              <a:r>
                <a:rPr lang="en-US" dirty="0" smtClean="0"/>
                <a:t>0.98 m</a:t>
              </a:r>
              <a:endParaRPr lang="en-US" sz="1100" dirty="0"/>
            </a:p>
          </p:txBody>
        </p:sp>
        <p:cxnSp>
          <p:nvCxnSpPr>
            <p:cNvPr id="11" name="Straight Arrow Connector 10"/>
            <p:cNvCxnSpPr/>
            <p:nvPr/>
          </p:nvCxnSpPr>
          <p:spPr>
            <a:xfrm flipH="1" flipV="1">
              <a:off x="3807515" y="2400849"/>
              <a:ext cx="404277" cy="38030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H="1" flipV="1">
              <a:off x="3177420" y="4712427"/>
              <a:ext cx="225463" cy="158031"/>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cxnSp>
        <p:nvCxnSpPr>
          <p:cNvPr id="20" name="Straight Connector 19"/>
          <p:cNvCxnSpPr/>
          <p:nvPr/>
        </p:nvCxnSpPr>
        <p:spPr>
          <a:xfrm>
            <a:off x="430026" y="1754980"/>
            <a:ext cx="4450789"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497512" y="7782000"/>
            <a:ext cx="4129740"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791504" y="7144068"/>
            <a:ext cx="2721939" cy="107208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0.36 m</a:t>
            </a:r>
            <a:endParaRPr lang="en-US" sz="1100" dirty="0"/>
          </a:p>
        </p:txBody>
      </p:sp>
      <p:cxnSp>
        <p:nvCxnSpPr>
          <p:cNvPr id="23" name="Straight Arrow Connector 22"/>
          <p:cNvCxnSpPr/>
          <p:nvPr/>
        </p:nvCxnSpPr>
        <p:spPr>
          <a:xfrm flipH="1">
            <a:off x="2551265" y="7598534"/>
            <a:ext cx="552882" cy="16315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4327476" y="0"/>
            <a:ext cx="2519220" cy="369332"/>
          </a:xfrm>
          <a:prstGeom prst="rect">
            <a:avLst/>
          </a:prstGeom>
          <a:solidFill>
            <a:srgbClr val="FFFFFF"/>
          </a:solidFill>
        </p:spPr>
        <p:txBody>
          <a:bodyPr wrap="square" rtlCol="0">
            <a:spAutoFit/>
          </a:bodyPr>
          <a:lstStyle/>
          <a:p>
            <a:r>
              <a:rPr lang="en-US" dirty="0" smtClean="0"/>
              <a:t>Dana Fork at Bug Camp</a:t>
            </a:r>
            <a:endParaRPr lang="en-US" dirty="0"/>
          </a:p>
        </p:txBody>
      </p:sp>
      <p:sp>
        <p:nvSpPr>
          <p:cNvPr id="17" name="TextBox 16"/>
          <p:cNvSpPr txBox="1"/>
          <p:nvPr/>
        </p:nvSpPr>
        <p:spPr>
          <a:xfrm>
            <a:off x="4909567" y="539039"/>
            <a:ext cx="2066133" cy="4493538"/>
          </a:xfrm>
          <a:prstGeom prst="rect">
            <a:avLst/>
          </a:prstGeom>
          <a:noFill/>
        </p:spPr>
        <p:txBody>
          <a:bodyPr wrap="square" rtlCol="0">
            <a:spAutoFit/>
          </a:bodyPr>
          <a:lstStyle/>
          <a:p>
            <a:r>
              <a:rPr lang="en-US" sz="1100" b="1" dirty="0" err="1" smtClean="0"/>
              <a:t>BaRatin</a:t>
            </a:r>
            <a:r>
              <a:rPr lang="en-US" sz="1100" b="1" dirty="0" smtClean="0"/>
              <a:t> </a:t>
            </a:r>
            <a:r>
              <a:rPr lang="en-US" sz="1100" dirty="0" smtClean="0"/>
              <a:t>(stage in m, Q in </a:t>
            </a:r>
            <a:r>
              <a:rPr lang="en-US" sz="1100" dirty="0" err="1" smtClean="0"/>
              <a:t>cms</a:t>
            </a:r>
            <a:r>
              <a:rPr lang="en-US" sz="1100" dirty="0" smtClean="0"/>
              <a:t>):</a:t>
            </a:r>
          </a:p>
          <a:p>
            <a:endParaRPr lang="en-US" sz="1100" dirty="0" smtClean="0"/>
          </a:p>
          <a:p>
            <a:endParaRPr lang="en-US" sz="1100" dirty="0" smtClean="0"/>
          </a:p>
          <a:p>
            <a:endParaRPr lang="en-US" sz="1100" dirty="0" smtClean="0"/>
          </a:p>
          <a:p>
            <a:r>
              <a:rPr lang="en-US" sz="1100" dirty="0" smtClean="0"/>
              <a:t>0.976552m &lt; H </a:t>
            </a:r>
          </a:p>
          <a:p>
            <a:r>
              <a:rPr lang="en-US" sz="1100" dirty="0" smtClean="0"/>
              <a:t>Q = 41.69*(H – 0.79033)^1.692</a:t>
            </a:r>
            <a:endParaRPr lang="en-US" sz="1100" dirty="0"/>
          </a:p>
          <a:p>
            <a:endParaRPr lang="en-US" sz="1100" dirty="0"/>
          </a:p>
          <a:p>
            <a:endParaRPr lang="en-US" sz="1100" dirty="0" smtClean="0"/>
          </a:p>
          <a:p>
            <a:endParaRPr lang="en-US" sz="1100" dirty="0" smtClean="0"/>
          </a:p>
          <a:p>
            <a:endParaRPr lang="en-US" sz="1100" dirty="0" smtClean="0"/>
          </a:p>
          <a:p>
            <a:endParaRPr lang="en-US" sz="1100" dirty="0" smtClean="0"/>
          </a:p>
          <a:p>
            <a:endParaRPr lang="en-US" sz="1100" dirty="0"/>
          </a:p>
          <a:p>
            <a:endParaRPr lang="en-US" sz="1100" dirty="0"/>
          </a:p>
          <a:p>
            <a:r>
              <a:rPr lang="en-US" sz="1100" dirty="0" smtClean="0"/>
              <a:t>0.357608m &lt; H &lt; 0.976552m</a:t>
            </a:r>
          </a:p>
          <a:p>
            <a:r>
              <a:rPr lang="en-US" sz="1100" dirty="0" smtClean="0"/>
              <a:t>Q = 37.16*(H – 0.2854)^1.6395</a:t>
            </a:r>
            <a:endParaRPr lang="en-US" sz="1100" dirty="0"/>
          </a:p>
          <a:p>
            <a:endParaRPr lang="en-US" sz="1100" dirty="0"/>
          </a:p>
          <a:p>
            <a:endParaRPr lang="en-US" sz="1100" dirty="0" smtClean="0"/>
          </a:p>
          <a:p>
            <a:endParaRPr lang="en-US" sz="1100" dirty="0"/>
          </a:p>
          <a:p>
            <a:endParaRPr lang="en-US" sz="1100" dirty="0" smtClean="0"/>
          </a:p>
          <a:p>
            <a:endParaRPr lang="en-US" sz="1100" dirty="0"/>
          </a:p>
          <a:p>
            <a:endParaRPr lang="en-US" sz="1100" dirty="0"/>
          </a:p>
          <a:p>
            <a:r>
              <a:rPr lang="en-US" sz="1100" dirty="0" smtClean="0"/>
              <a:t>H &lt; 0.357608m</a:t>
            </a:r>
          </a:p>
          <a:p>
            <a:r>
              <a:rPr lang="en-US" sz="1100" dirty="0" smtClean="0"/>
              <a:t>Q =8.822*(</a:t>
            </a:r>
            <a:r>
              <a:rPr lang="en-US" sz="1100" dirty="0"/>
              <a:t>H – </a:t>
            </a:r>
            <a:r>
              <a:rPr lang="en-US" sz="1100" dirty="0" smtClean="0"/>
              <a:t>0.2066)^1.5183</a:t>
            </a:r>
            <a:endParaRPr lang="en-US" sz="1100" dirty="0"/>
          </a:p>
          <a:p>
            <a:endParaRPr lang="en-US" sz="1100" dirty="0" smtClean="0"/>
          </a:p>
          <a:p>
            <a:endParaRPr lang="en-US" sz="1100" dirty="0"/>
          </a:p>
          <a:p>
            <a:endParaRPr lang="en-US" sz="1100" dirty="0" smtClean="0"/>
          </a:p>
        </p:txBody>
      </p:sp>
      <p:sp>
        <p:nvSpPr>
          <p:cNvPr id="18" name="TextBox 17"/>
          <p:cNvSpPr txBox="1"/>
          <p:nvPr/>
        </p:nvSpPr>
        <p:spPr>
          <a:xfrm>
            <a:off x="2480181" y="536207"/>
            <a:ext cx="2323113" cy="600164"/>
          </a:xfrm>
          <a:prstGeom prst="rect">
            <a:avLst/>
          </a:prstGeom>
          <a:noFill/>
        </p:spPr>
        <p:txBody>
          <a:bodyPr wrap="square" rtlCol="0">
            <a:spAutoFit/>
          </a:bodyPr>
          <a:lstStyle/>
          <a:p>
            <a:r>
              <a:rPr lang="en-US" sz="1100" b="1" dirty="0" smtClean="0"/>
              <a:t>Least Squares </a:t>
            </a:r>
            <a:r>
              <a:rPr lang="en-US" sz="1100" dirty="0" smtClean="0"/>
              <a:t>(stage in </a:t>
            </a:r>
            <a:r>
              <a:rPr lang="en-US" sz="1100" dirty="0" err="1" smtClean="0"/>
              <a:t>ft</a:t>
            </a:r>
            <a:r>
              <a:rPr lang="en-US" sz="1100" dirty="0" smtClean="0"/>
              <a:t>, Q in </a:t>
            </a:r>
            <a:r>
              <a:rPr lang="en-US" sz="1100" dirty="0" err="1" smtClean="0"/>
              <a:t>cfs</a:t>
            </a:r>
            <a:r>
              <a:rPr lang="en-US" sz="1100" dirty="0" smtClean="0"/>
              <a:t>): </a:t>
            </a:r>
          </a:p>
          <a:p>
            <a:r>
              <a:rPr lang="en-US" sz="1100" dirty="0" smtClean="0"/>
              <a:t>Q  = 68.09*(H –0. 5)^2.5</a:t>
            </a:r>
            <a:endParaRPr lang="en-US" sz="1100" dirty="0"/>
          </a:p>
          <a:p>
            <a:endParaRPr lang="en-US" sz="1100" dirty="0" smtClean="0"/>
          </a:p>
        </p:txBody>
      </p:sp>
      <p:sp>
        <p:nvSpPr>
          <p:cNvPr id="19" name="Left Brace 18"/>
          <p:cNvSpPr/>
          <p:nvPr/>
        </p:nvSpPr>
        <p:spPr>
          <a:xfrm rot="10800000">
            <a:off x="4880815" y="1046747"/>
            <a:ext cx="47371" cy="714996"/>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24" name="Left Brace 23"/>
          <p:cNvSpPr/>
          <p:nvPr/>
        </p:nvSpPr>
        <p:spPr>
          <a:xfrm rot="10800000">
            <a:off x="4816835" y="1754980"/>
            <a:ext cx="154544" cy="2282137"/>
          </a:xfrm>
          <a:prstGeom prst="leftBrace">
            <a:avLst>
              <a:gd name="adj1" fmla="val 8333"/>
              <a:gd name="adj2" fmla="val 48599"/>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Left Brace 24"/>
          <p:cNvSpPr/>
          <p:nvPr/>
        </p:nvSpPr>
        <p:spPr>
          <a:xfrm rot="10800000">
            <a:off x="4862197" y="4037117"/>
            <a:ext cx="109182" cy="609515"/>
          </a:xfrm>
          <a:prstGeom prst="leftBrace">
            <a:avLst>
              <a:gd name="adj1" fmla="val 8333"/>
              <a:gd name="adj2" fmla="val 58391"/>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292A23B7-37DC-8A4A-9988-CC944C08523F}" type="slidenum">
              <a:rPr lang="en-US" smtClean="0"/>
              <a:t>34</a:t>
            </a:fld>
            <a:endParaRPr lang="en-US"/>
          </a:p>
        </p:txBody>
      </p:sp>
    </p:spTree>
    <p:extLst>
      <p:ext uri="{BB962C8B-B14F-4D97-AF65-F5344CB8AC3E}">
        <p14:creationId xmlns:p14="http://schemas.microsoft.com/office/powerpoint/2010/main" val="296964488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562" t="6316" r="6316"/>
          <a:stretch/>
        </p:blipFill>
        <p:spPr>
          <a:xfrm>
            <a:off x="0" y="2045367"/>
            <a:ext cx="6846696" cy="5209134"/>
          </a:xfrm>
          <a:prstGeom prst="rect">
            <a:avLst/>
          </a:prstGeom>
        </p:spPr>
      </p:pic>
      <p:grpSp>
        <p:nvGrpSpPr>
          <p:cNvPr id="6" name="Group 5"/>
          <p:cNvGrpSpPr/>
          <p:nvPr/>
        </p:nvGrpSpPr>
        <p:grpSpPr>
          <a:xfrm>
            <a:off x="632594" y="1253716"/>
            <a:ext cx="5986327" cy="5589122"/>
            <a:chOff x="1341588" y="1204780"/>
            <a:chExt cx="4801975" cy="4352658"/>
          </a:xfrm>
        </p:grpSpPr>
        <p:cxnSp>
          <p:nvCxnSpPr>
            <p:cNvPr id="7" name="Straight Connector 6"/>
            <p:cNvCxnSpPr/>
            <p:nvPr/>
          </p:nvCxnSpPr>
          <p:spPr>
            <a:xfrm>
              <a:off x="1341588" y="4206214"/>
              <a:ext cx="4800729" cy="2113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488174" y="4485349"/>
              <a:ext cx="1655389" cy="107208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0.36 m</a:t>
              </a:r>
              <a:endParaRPr lang="en-US" sz="1100" dirty="0"/>
            </a:p>
          </p:txBody>
        </p:sp>
        <p:sp>
          <p:nvSpPr>
            <p:cNvPr id="9" name="TextBox 8"/>
            <p:cNvSpPr txBox="1"/>
            <p:nvPr/>
          </p:nvSpPr>
          <p:spPr>
            <a:xfrm>
              <a:off x="1903806" y="1204780"/>
              <a:ext cx="1781794" cy="509851"/>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0.98 </a:t>
              </a:r>
              <a:r>
                <a:rPr lang="en-US" dirty="0" smtClean="0"/>
                <a:t>m</a:t>
              </a:r>
              <a:endParaRPr lang="en-US" sz="1100" dirty="0"/>
            </a:p>
          </p:txBody>
        </p:sp>
        <p:cxnSp>
          <p:nvCxnSpPr>
            <p:cNvPr id="10" name="Straight Arrow Connector 9"/>
            <p:cNvCxnSpPr/>
            <p:nvPr/>
          </p:nvCxnSpPr>
          <p:spPr>
            <a:xfrm flipV="1">
              <a:off x="5140683" y="4227343"/>
              <a:ext cx="169906" cy="25382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10"/>
            <p:cNvCxnSpPr>
              <a:stCxn id="9" idx="2"/>
            </p:cNvCxnSpPr>
            <p:nvPr/>
          </p:nvCxnSpPr>
          <p:spPr>
            <a:xfrm>
              <a:off x="2794703" y="1714631"/>
              <a:ext cx="368282" cy="467621"/>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cxnSp>
        <p:nvCxnSpPr>
          <p:cNvPr id="12" name="Straight Connector 11"/>
          <p:cNvCxnSpPr/>
          <p:nvPr/>
        </p:nvCxnSpPr>
        <p:spPr>
          <a:xfrm>
            <a:off x="632594" y="2508860"/>
            <a:ext cx="5984774"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327476" y="0"/>
            <a:ext cx="2519220" cy="369332"/>
          </a:xfrm>
          <a:prstGeom prst="rect">
            <a:avLst/>
          </a:prstGeom>
          <a:solidFill>
            <a:srgbClr val="FFFFFF"/>
          </a:solidFill>
        </p:spPr>
        <p:txBody>
          <a:bodyPr wrap="square" rtlCol="0">
            <a:spAutoFit/>
          </a:bodyPr>
          <a:lstStyle/>
          <a:p>
            <a:r>
              <a:rPr lang="en-US" dirty="0" smtClean="0"/>
              <a:t>Dana Fork at Bug Camp</a:t>
            </a:r>
            <a:endParaRPr lang="en-US" dirty="0"/>
          </a:p>
        </p:txBody>
      </p:sp>
      <p:sp>
        <p:nvSpPr>
          <p:cNvPr id="14" name="TextBox 13"/>
          <p:cNvSpPr txBox="1"/>
          <p:nvPr/>
        </p:nvSpPr>
        <p:spPr>
          <a:xfrm>
            <a:off x="0" y="0"/>
            <a:ext cx="1543176" cy="369332"/>
          </a:xfrm>
          <a:prstGeom prst="rect">
            <a:avLst/>
          </a:prstGeom>
          <a:solidFill>
            <a:srgbClr val="FFFFFF"/>
          </a:solidFill>
        </p:spPr>
        <p:txBody>
          <a:bodyPr wrap="square" rtlCol="0">
            <a:spAutoFit/>
          </a:bodyPr>
          <a:lstStyle/>
          <a:p>
            <a:r>
              <a:rPr lang="en-US" dirty="0" smtClean="0"/>
              <a:t>Log-Log View</a:t>
            </a:r>
            <a:endParaRPr lang="en-US" dirty="0"/>
          </a:p>
        </p:txBody>
      </p:sp>
      <p:sp>
        <p:nvSpPr>
          <p:cNvPr id="3" name="Slide Number Placeholder 2"/>
          <p:cNvSpPr>
            <a:spLocks noGrp="1"/>
          </p:cNvSpPr>
          <p:nvPr>
            <p:ph type="sldNum" sz="quarter" idx="12"/>
          </p:nvPr>
        </p:nvSpPr>
        <p:spPr/>
        <p:txBody>
          <a:bodyPr/>
          <a:lstStyle/>
          <a:p>
            <a:fld id="{292A23B7-37DC-8A4A-9988-CC944C08523F}" type="slidenum">
              <a:rPr lang="en-US" smtClean="0"/>
              <a:t>35</a:t>
            </a:fld>
            <a:endParaRPr lang="en-US"/>
          </a:p>
        </p:txBody>
      </p:sp>
    </p:spTree>
    <p:extLst>
      <p:ext uri="{BB962C8B-B14F-4D97-AF65-F5344CB8AC3E}">
        <p14:creationId xmlns:p14="http://schemas.microsoft.com/office/powerpoint/2010/main" val="1614446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ana_both_2006_with_confidenceintervals.png"/>
          <p:cNvPicPr>
            <a:picLocks noChangeAspect="1"/>
          </p:cNvPicPr>
          <p:nvPr/>
        </p:nvPicPr>
        <p:blipFill rotWithShape="1">
          <a:blip r:embed="rId2">
            <a:extLst>
              <a:ext uri="{28A0092B-C50C-407E-A947-70E740481C1C}">
                <a14:useLocalDpi xmlns:a14="http://schemas.microsoft.com/office/drawing/2010/main" val="0"/>
              </a:ext>
            </a:extLst>
          </a:blip>
          <a:srcRect l="4549" t="4106" r="4716" b="3451"/>
          <a:stretch/>
        </p:blipFill>
        <p:spPr>
          <a:xfrm>
            <a:off x="0" y="5170776"/>
            <a:ext cx="4766847" cy="3837594"/>
          </a:xfrm>
          <a:prstGeom prst="rect">
            <a:avLst/>
          </a:prstGeom>
        </p:spPr>
      </p:pic>
      <p:pic>
        <p:nvPicPr>
          <p:cNvPr id="4" name="Picture 3" descr="P726064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5143500"/>
          </a:xfrm>
          <a:prstGeom prst="rect">
            <a:avLst/>
          </a:prstGeom>
        </p:spPr>
      </p:pic>
      <p:sp>
        <p:nvSpPr>
          <p:cNvPr id="5" name="TextBox 4"/>
          <p:cNvSpPr txBox="1"/>
          <p:nvPr/>
        </p:nvSpPr>
        <p:spPr>
          <a:xfrm>
            <a:off x="221922" y="4662642"/>
            <a:ext cx="4302817" cy="369332"/>
          </a:xfrm>
          <a:prstGeom prst="rect">
            <a:avLst/>
          </a:prstGeom>
          <a:noFill/>
        </p:spPr>
        <p:txBody>
          <a:bodyPr wrap="square" rtlCol="0">
            <a:spAutoFit/>
          </a:bodyPr>
          <a:lstStyle/>
          <a:p>
            <a:r>
              <a:rPr lang="en-US" dirty="0" smtClean="0"/>
              <a:t>Dana near Bug Camp, 26 July 2003</a:t>
            </a:r>
            <a:endParaRPr lang="en-US" dirty="0"/>
          </a:p>
        </p:txBody>
      </p:sp>
      <p:grpSp>
        <p:nvGrpSpPr>
          <p:cNvPr id="6" name="Group 5"/>
          <p:cNvGrpSpPr/>
          <p:nvPr/>
        </p:nvGrpSpPr>
        <p:grpSpPr>
          <a:xfrm>
            <a:off x="3441407" y="3241584"/>
            <a:ext cx="721293" cy="869931"/>
            <a:chOff x="878349" y="7688942"/>
            <a:chExt cx="999195" cy="1205099"/>
          </a:xfrm>
        </p:grpSpPr>
        <p:sp>
          <p:nvSpPr>
            <p:cNvPr id="7" name="Right Arrow 6"/>
            <p:cNvSpPr/>
            <p:nvPr/>
          </p:nvSpPr>
          <p:spPr>
            <a:xfrm rot="18036113">
              <a:off x="789037" y="7805533"/>
              <a:ext cx="1177820" cy="99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7"/>
            <p:cNvSpPr txBox="1"/>
            <p:nvPr/>
          </p:nvSpPr>
          <p:spPr>
            <a:xfrm rot="17892465">
              <a:off x="787652" y="7948227"/>
              <a:ext cx="1158108" cy="639537"/>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grpSp>
      <p:cxnSp>
        <p:nvCxnSpPr>
          <p:cNvPr id="10" name="Straight Arrow Connector 9"/>
          <p:cNvCxnSpPr/>
          <p:nvPr/>
        </p:nvCxnSpPr>
        <p:spPr>
          <a:xfrm flipV="1">
            <a:off x="591791" y="3136890"/>
            <a:ext cx="110961" cy="8825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9185" y="4137059"/>
            <a:ext cx="2441139" cy="369332"/>
          </a:xfrm>
          <a:prstGeom prst="rect">
            <a:avLst/>
          </a:prstGeom>
          <a:noFill/>
        </p:spPr>
        <p:txBody>
          <a:bodyPr wrap="square" rtlCol="0">
            <a:spAutoFit/>
          </a:bodyPr>
          <a:lstStyle/>
          <a:p>
            <a:r>
              <a:rPr lang="en-US" dirty="0" smtClean="0"/>
              <a:t>Instrument location</a:t>
            </a:r>
            <a:endParaRPr lang="en-US" dirty="0"/>
          </a:p>
        </p:txBody>
      </p:sp>
      <p:sp>
        <p:nvSpPr>
          <p:cNvPr id="13" name="TextBox 12"/>
          <p:cNvSpPr txBox="1"/>
          <p:nvPr/>
        </p:nvSpPr>
        <p:spPr>
          <a:xfrm>
            <a:off x="4327476" y="0"/>
            <a:ext cx="2519220" cy="369332"/>
          </a:xfrm>
          <a:prstGeom prst="rect">
            <a:avLst/>
          </a:prstGeom>
          <a:solidFill>
            <a:srgbClr val="FFFFFF"/>
          </a:solidFill>
        </p:spPr>
        <p:txBody>
          <a:bodyPr wrap="square" rtlCol="0">
            <a:spAutoFit/>
          </a:bodyPr>
          <a:lstStyle/>
          <a:p>
            <a:r>
              <a:rPr lang="en-US" dirty="0" smtClean="0"/>
              <a:t>Dana Fork at Bug Camp</a:t>
            </a:r>
            <a:endParaRPr lang="en-US" dirty="0"/>
          </a:p>
        </p:txBody>
      </p:sp>
      <p:sp>
        <p:nvSpPr>
          <p:cNvPr id="2" name="Slide Number Placeholder 1"/>
          <p:cNvSpPr>
            <a:spLocks noGrp="1"/>
          </p:cNvSpPr>
          <p:nvPr>
            <p:ph type="sldNum" sz="quarter" idx="12"/>
          </p:nvPr>
        </p:nvSpPr>
        <p:spPr>
          <a:xfrm>
            <a:off x="4524739" y="8475134"/>
            <a:ext cx="1600200" cy="486833"/>
          </a:xfrm>
        </p:spPr>
        <p:txBody>
          <a:bodyPr/>
          <a:lstStyle/>
          <a:p>
            <a:fld id="{292A23B7-37DC-8A4A-9988-CC944C08523F}" type="slidenum">
              <a:rPr lang="en-US" smtClean="0"/>
              <a:t>36</a:t>
            </a:fld>
            <a:endParaRPr lang="en-US"/>
          </a:p>
        </p:txBody>
      </p:sp>
      <p:sp>
        <p:nvSpPr>
          <p:cNvPr id="9" name="TextBox 8"/>
          <p:cNvSpPr txBox="1"/>
          <p:nvPr/>
        </p:nvSpPr>
        <p:spPr>
          <a:xfrm>
            <a:off x="4635700" y="5427687"/>
            <a:ext cx="1879400" cy="3139321"/>
          </a:xfrm>
          <a:prstGeom prst="rect">
            <a:avLst/>
          </a:prstGeom>
          <a:noFill/>
        </p:spPr>
        <p:txBody>
          <a:bodyPr wrap="square" rtlCol="0">
            <a:spAutoFit/>
          </a:bodyPr>
          <a:lstStyle/>
          <a:p>
            <a:r>
              <a:rPr lang="en-US" dirty="0" smtClean="0"/>
              <a:t>Substantial uncertainty exists in the rating curve at the lodge location (see confidence intervals).  Recommended to use the Bug Camp location data when possible.</a:t>
            </a:r>
            <a:endParaRPr lang="en-US" dirty="0"/>
          </a:p>
        </p:txBody>
      </p:sp>
    </p:spTree>
    <p:extLst>
      <p:ext uri="{BB962C8B-B14F-4D97-AF65-F5344CB8AC3E}">
        <p14:creationId xmlns:p14="http://schemas.microsoft.com/office/powerpoint/2010/main" val="304099112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900" y="222245"/>
            <a:ext cx="6172200" cy="827616"/>
          </a:xfrm>
        </p:spPr>
        <p:txBody>
          <a:bodyPr/>
          <a:lstStyle/>
          <a:p>
            <a:r>
              <a:rPr lang="en-US" dirty="0" smtClean="0"/>
              <a:t>Tuolumne at Highway 120</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37</a:t>
            </a:fld>
            <a:endParaRPr lang="en-US"/>
          </a:p>
        </p:txBody>
      </p:sp>
      <p:pic>
        <p:nvPicPr>
          <p:cNvPr id="4" name="Picture 3"/>
          <p:cNvPicPr>
            <a:picLocks noChangeAspect="1"/>
          </p:cNvPicPr>
          <p:nvPr/>
        </p:nvPicPr>
        <p:blipFill>
          <a:blip r:embed="rId2"/>
          <a:stretch>
            <a:fillRect/>
          </a:stretch>
        </p:blipFill>
        <p:spPr>
          <a:xfrm>
            <a:off x="0" y="990595"/>
            <a:ext cx="6858000" cy="4876629"/>
          </a:xfrm>
          <a:prstGeom prst="rect">
            <a:avLst/>
          </a:prstGeom>
        </p:spPr>
      </p:pic>
      <p:cxnSp>
        <p:nvCxnSpPr>
          <p:cNvPr id="5" name="Straight Arrow Connector 4"/>
          <p:cNvCxnSpPr/>
          <p:nvPr/>
        </p:nvCxnSpPr>
        <p:spPr>
          <a:xfrm flipV="1">
            <a:off x="4504267" y="4884691"/>
            <a:ext cx="410633" cy="1783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2679700" y="2129324"/>
            <a:ext cx="334433" cy="354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880100" y="2891190"/>
            <a:ext cx="228600" cy="4277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888067" y="2016348"/>
            <a:ext cx="463551"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24500" y="2563632"/>
            <a:ext cx="1333500" cy="369332"/>
          </a:xfrm>
          <a:prstGeom prst="rect">
            <a:avLst/>
          </a:prstGeom>
          <a:noFill/>
          <a:ln>
            <a:noFill/>
          </a:ln>
        </p:spPr>
        <p:txBody>
          <a:bodyPr wrap="square" rtlCol="0">
            <a:spAutoFit/>
          </a:bodyPr>
          <a:lstStyle/>
          <a:p>
            <a:r>
              <a:rPr lang="en-US" b="1" dirty="0" smtClean="0">
                <a:solidFill>
                  <a:schemeClr val="tx2">
                    <a:lumMod val="40000"/>
                    <a:lumOff val="60000"/>
                  </a:schemeClr>
                </a:solidFill>
              </a:rPr>
              <a:t>Dana Fork</a:t>
            </a:r>
            <a:endParaRPr lang="en-US" b="1" dirty="0">
              <a:solidFill>
                <a:schemeClr val="tx2">
                  <a:lumMod val="40000"/>
                  <a:lumOff val="60000"/>
                </a:schemeClr>
              </a:solidFill>
            </a:endParaRPr>
          </a:p>
        </p:txBody>
      </p:sp>
      <p:sp>
        <p:nvSpPr>
          <p:cNvPr id="10" name="TextBox 9"/>
          <p:cNvSpPr txBox="1"/>
          <p:nvPr/>
        </p:nvSpPr>
        <p:spPr>
          <a:xfrm>
            <a:off x="592668" y="2164769"/>
            <a:ext cx="1758950" cy="646331"/>
          </a:xfrm>
          <a:prstGeom prst="rect">
            <a:avLst/>
          </a:prstGeom>
          <a:noFill/>
          <a:ln>
            <a:noFill/>
          </a:ln>
        </p:spPr>
        <p:txBody>
          <a:bodyPr wrap="square" rtlCol="0">
            <a:spAutoFit/>
          </a:bodyPr>
          <a:lstStyle/>
          <a:p>
            <a:r>
              <a:rPr lang="en-US" b="1" dirty="0" smtClean="0">
                <a:solidFill>
                  <a:schemeClr val="tx2">
                    <a:lumMod val="40000"/>
                    <a:lumOff val="60000"/>
                  </a:schemeClr>
                </a:solidFill>
              </a:rPr>
              <a:t>Downstream section control</a:t>
            </a:r>
            <a:endParaRPr lang="en-US" b="1" dirty="0">
              <a:solidFill>
                <a:schemeClr val="tx2">
                  <a:lumMod val="40000"/>
                  <a:lumOff val="60000"/>
                </a:schemeClr>
              </a:solidFill>
            </a:endParaRPr>
          </a:p>
        </p:txBody>
      </p:sp>
      <p:sp>
        <p:nvSpPr>
          <p:cNvPr id="15" name="TextBox 14"/>
          <p:cNvSpPr txBox="1"/>
          <p:nvPr/>
        </p:nvSpPr>
        <p:spPr>
          <a:xfrm>
            <a:off x="3433234" y="4878401"/>
            <a:ext cx="1333500" cy="369332"/>
          </a:xfrm>
          <a:prstGeom prst="rect">
            <a:avLst/>
          </a:prstGeom>
          <a:noFill/>
          <a:ln>
            <a:noFill/>
          </a:ln>
        </p:spPr>
        <p:txBody>
          <a:bodyPr wrap="square" rtlCol="0">
            <a:spAutoFit/>
          </a:bodyPr>
          <a:lstStyle/>
          <a:p>
            <a:r>
              <a:rPr lang="en-US" b="1" dirty="0" smtClean="0">
                <a:solidFill>
                  <a:schemeClr val="tx2">
                    <a:lumMod val="40000"/>
                    <a:lumOff val="60000"/>
                  </a:schemeClr>
                </a:solidFill>
              </a:rPr>
              <a:t>Lyell Fork</a:t>
            </a:r>
            <a:endParaRPr lang="en-US" b="1" dirty="0">
              <a:solidFill>
                <a:schemeClr val="tx2">
                  <a:lumMod val="40000"/>
                  <a:lumOff val="60000"/>
                </a:schemeClr>
              </a:solidFill>
            </a:endParaRPr>
          </a:p>
        </p:txBody>
      </p:sp>
      <p:sp>
        <p:nvSpPr>
          <p:cNvPr id="17" name="TextBox 16"/>
          <p:cNvSpPr txBox="1"/>
          <p:nvPr/>
        </p:nvSpPr>
        <p:spPr>
          <a:xfrm>
            <a:off x="3014133" y="1924671"/>
            <a:ext cx="2125134" cy="646331"/>
          </a:xfrm>
          <a:prstGeom prst="rect">
            <a:avLst/>
          </a:prstGeom>
          <a:noFill/>
          <a:ln>
            <a:noFill/>
          </a:ln>
        </p:spPr>
        <p:txBody>
          <a:bodyPr wrap="square" rtlCol="0">
            <a:spAutoFit/>
          </a:bodyPr>
          <a:lstStyle/>
          <a:p>
            <a:r>
              <a:rPr lang="en-US" b="1" dirty="0" smtClean="0">
                <a:solidFill>
                  <a:schemeClr val="tx2">
                    <a:lumMod val="40000"/>
                    <a:lumOff val="60000"/>
                  </a:schemeClr>
                </a:solidFill>
              </a:rPr>
              <a:t>Staff gauge and instrument location</a:t>
            </a:r>
            <a:endParaRPr lang="en-US" b="1" dirty="0">
              <a:solidFill>
                <a:schemeClr val="tx2">
                  <a:lumMod val="40000"/>
                  <a:lumOff val="60000"/>
                </a:schemeClr>
              </a:solidFill>
            </a:endParaRPr>
          </a:p>
        </p:txBody>
      </p:sp>
      <p:sp>
        <p:nvSpPr>
          <p:cNvPr id="19" name="TextBox 18"/>
          <p:cNvSpPr txBox="1"/>
          <p:nvPr/>
        </p:nvSpPr>
        <p:spPr>
          <a:xfrm>
            <a:off x="3367617" y="1370673"/>
            <a:ext cx="2000250" cy="369332"/>
          </a:xfrm>
          <a:prstGeom prst="rect">
            <a:avLst/>
          </a:prstGeom>
          <a:noFill/>
          <a:ln>
            <a:noFill/>
          </a:ln>
        </p:spPr>
        <p:txBody>
          <a:bodyPr wrap="square" rtlCol="0">
            <a:spAutoFit/>
          </a:bodyPr>
          <a:lstStyle/>
          <a:p>
            <a:r>
              <a:rPr lang="en-US" b="1" dirty="0" smtClean="0">
                <a:solidFill>
                  <a:schemeClr val="tx2">
                    <a:lumMod val="40000"/>
                    <a:lumOff val="60000"/>
                  </a:schemeClr>
                </a:solidFill>
              </a:rPr>
              <a:t>Highway 120</a:t>
            </a:r>
            <a:endParaRPr lang="en-US" b="1" dirty="0">
              <a:solidFill>
                <a:schemeClr val="tx2">
                  <a:lumMod val="40000"/>
                  <a:lumOff val="60000"/>
                </a:schemeClr>
              </a:solidFill>
            </a:endParaRPr>
          </a:p>
        </p:txBody>
      </p:sp>
      <p:sp>
        <p:nvSpPr>
          <p:cNvPr id="14" name="TextBox 13"/>
          <p:cNvSpPr txBox="1"/>
          <p:nvPr/>
        </p:nvSpPr>
        <p:spPr>
          <a:xfrm>
            <a:off x="0" y="4199984"/>
            <a:ext cx="2157805" cy="1200329"/>
          </a:xfrm>
          <a:prstGeom prst="rect">
            <a:avLst/>
          </a:prstGeom>
          <a:solidFill>
            <a:schemeClr val="bg1"/>
          </a:solidFill>
          <a:ln w="28575" cmpd="sng">
            <a:solidFill>
              <a:schemeClr val="tx1"/>
            </a:solidFill>
          </a:ln>
        </p:spPr>
        <p:txBody>
          <a:bodyPr wrap="square" rtlCol="0">
            <a:spAutoFit/>
          </a:bodyPr>
          <a:lstStyle/>
          <a:p>
            <a:r>
              <a:rPr lang="en-US" dirty="0" smtClean="0"/>
              <a:t>Latitude: 37.876</a:t>
            </a:r>
          </a:p>
          <a:p>
            <a:r>
              <a:rPr lang="en-US" dirty="0" smtClean="0"/>
              <a:t>Longitude: -119.355</a:t>
            </a:r>
          </a:p>
          <a:p>
            <a:r>
              <a:rPr lang="en-US" dirty="0" smtClean="0"/>
              <a:t>Datum: NAD83</a:t>
            </a:r>
          </a:p>
          <a:p>
            <a:r>
              <a:rPr lang="en-US" dirty="0" smtClean="0"/>
              <a:t>Elevation: 2600 m</a:t>
            </a:r>
            <a:endParaRPr lang="en-US" dirty="0"/>
          </a:p>
        </p:txBody>
      </p:sp>
      <p:pic>
        <p:nvPicPr>
          <p:cNvPr id="11" name="Picture 10" descr="TM120_discharge_02_2015.png"/>
          <p:cNvPicPr>
            <a:picLocks noChangeAspect="1"/>
          </p:cNvPicPr>
          <p:nvPr/>
        </p:nvPicPr>
        <p:blipFill rotWithShape="1">
          <a:blip r:embed="rId3">
            <a:extLst>
              <a:ext uri="{28A0092B-C50C-407E-A947-70E740481C1C}">
                <a14:useLocalDpi xmlns:a14="http://schemas.microsoft.com/office/drawing/2010/main" val="0"/>
              </a:ext>
            </a:extLst>
          </a:blip>
          <a:srcRect l="7191" t="3765" r="7416"/>
          <a:stretch/>
        </p:blipFill>
        <p:spPr>
          <a:xfrm>
            <a:off x="85998" y="6016885"/>
            <a:ext cx="6657959" cy="2684256"/>
          </a:xfrm>
          <a:prstGeom prst="rect">
            <a:avLst/>
          </a:prstGeom>
        </p:spPr>
      </p:pic>
    </p:spTree>
    <p:extLst>
      <p:ext uri="{BB962C8B-B14F-4D97-AF65-F5344CB8AC3E}">
        <p14:creationId xmlns:p14="http://schemas.microsoft.com/office/powerpoint/2010/main" val="326814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4975572"/>
            <a:ext cx="6858000" cy="3535582"/>
          </a:xfrm>
          <a:prstGeom prst="rect">
            <a:avLst/>
          </a:prstGeom>
        </p:spPr>
      </p:pic>
      <p:pic>
        <p:nvPicPr>
          <p:cNvPr id="3" name="Picture 2"/>
          <p:cNvPicPr>
            <a:picLocks noChangeAspect="1"/>
          </p:cNvPicPr>
          <p:nvPr/>
        </p:nvPicPr>
        <p:blipFill>
          <a:blip r:embed="rId3"/>
          <a:stretch>
            <a:fillRect/>
          </a:stretch>
        </p:blipFill>
        <p:spPr>
          <a:xfrm>
            <a:off x="11113" y="1500087"/>
            <a:ext cx="6858000" cy="2700749"/>
          </a:xfrm>
          <a:prstGeom prst="rect">
            <a:avLst/>
          </a:prstGeom>
        </p:spPr>
      </p:pic>
      <p:grpSp>
        <p:nvGrpSpPr>
          <p:cNvPr id="6" name="Group 5"/>
          <p:cNvGrpSpPr/>
          <p:nvPr/>
        </p:nvGrpSpPr>
        <p:grpSpPr>
          <a:xfrm rot="2616316">
            <a:off x="171891" y="2984137"/>
            <a:ext cx="639616" cy="771424"/>
            <a:chOff x="878349" y="7688941"/>
            <a:chExt cx="999195" cy="1205100"/>
          </a:xfrm>
        </p:grpSpPr>
        <p:sp>
          <p:nvSpPr>
            <p:cNvPr id="7" name="Right Arrow 6"/>
            <p:cNvSpPr/>
            <p:nvPr/>
          </p:nvSpPr>
          <p:spPr>
            <a:xfrm rot="18036113">
              <a:off x="789037" y="7805533"/>
              <a:ext cx="1177820" cy="99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Box 7"/>
            <p:cNvSpPr txBox="1"/>
            <p:nvPr/>
          </p:nvSpPr>
          <p:spPr>
            <a:xfrm rot="17892465">
              <a:off x="787653" y="7979514"/>
              <a:ext cx="1158109" cy="576963"/>
            </a:xfrm>
            <a:prstGeom prst="rect">
              <a:avLst/>
            </a:prstGeom>
            <a:noFill/>
          </p:spPr>
          <p:txBody>
            <a:bodyPr wrap="square" rtlCol="0">
              <a:spAutoFit/>
            </a:bodyPr>
            <a:lstStyle/>
            <a:p>
              <a:r>
                <a:rPr lang="en-US" dirty="0" smtClean="0">
                  <a:solidFill>
                    <a:schemeClr val="bg1"/>
                  </a:solidFill>
                </a:rPr>
                <a:t>Flow</a:t>
              </a:r>
              <a:endParaRPr lang="en-US" dirty="0">
                <a:solidFill>
                  <a:schemeClr val="bg1"/>
                </a:solidFill>
              </a:endParaRPr>
            </a:p>
          </p:txBody>
        </p:sp>
      </p:grpSp>
      <p:cxnSp>
        <p:nvCxnSpPr>
          <p:cNvPr id="10" name="Straight Arrow Connector 9"/>
          <p:cNvCxnSpPr/>
          <p:nvPr/>
        </p:nvCxnSpPr>
        <p:spPr>
          <a:xfrm flipH="1" flipV="1">
            <a:off x="906656" y="7607413"/>
            <a:ext cx="202953" cy="11343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56172" y="8557078"/>
            <a:ext cx="6412941" cy="646331"/>
          </a:xfrm>
          <a:prstGeom prst="rect">
            <a:avLst/>
          </a:prstGeom>
          <a:noFill/>
        </p:spPr>
        <p:txBody>
          <a:bodyPr wrap="square" rtlCol="0">
            <a:spAutoFit/>
          </a:bodyPr>
          <a:lstStyle/>
          <a:p>
            <a:r>
              <a:rPr lang="en-US" dirty="0" smtClean="0"/>
              <a:t>Original install in 2001, anchored </a:t>
            </a:r>
            <a:r>
              <a:rPr lang="en-US" dirty="0" err="1" smtClean="0"/>
              <a:t>solinst</a:t>
            </a:r>
            <a:r>
              <a:rPr lang="en-US" dirty="0" smtClean="0"/>
              <a:t> and/or Seabird at the base of this abutment.</a:t>
            </a:r>
            <a:endParaRPr lang="en-US" dirty="0"/>
          </a:p>
        </p:txBody>
      </p:sp>
      <p:grpSp>
        <p:nvGrpSpPr>
          <p:cNvPr id="13" name="Group 12"/>
          <p:cNvGrpSpPr/>
          <p:nvPr/>
        </p:nvGrpSpPr>
        <p:grpSpPr>
          <a:xfrm rot="19835637">
            <a:off x="1631161" y="7425502"/>
            <a:ext cx="639616" cy="771424"/>
            <a:chOff x="878349" y="7688941"/>
            <a:chExt cx="999195" cy="1205100"/>
          </a:xfrm>
        </p:grpSpPr>
        <p:sp>
          <p:nvSpPr>
            <p:cNvPr id="14" name="Right Arrow 13"/>
            <p:cNvSpPr/>
            <p:nvPr/>
          </p:nvSpPr>
          <p:spPr>
            <a:xfrm rot="18036113">
              <a:off x="789037" y="7805533"/>
              <a:ext cx="1177820" cy="99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TextBox 14"/>
            <p:cNvSpPr txBox="1"/>
            <p:nvPr/>
          </p:nvSpPr>
          <p:spPr>
            <a:xfrm rot="17892465">
              <a:off x="787653" y="7979514"/>
              <a:ext cx="1158109" cy="576963"/>
            </a:xfrm>
            <a:prstGeom prst="rect">
              <a:avLst/>
            </a:prstGeom>
            <a:noFill/>
          </p:spPr>
          <p:txBody>
            <a:bodyPr wrap="square" rtlCol="0">
              <a:spAutoFit/>
            </a:bodyPr>
            <a:lstStyle/>
            <a:p>
              <a:r>
                <a:rPr lang="en-US" dirty="0" smtClean="0">
                  <a:solidFill>
                    <a:schemeClr val="bg1"/>
                  </a:solidFill>
                </a:rPr>
                <a:t>Flow</a:t>
              </a:r>
              <a:endParaRPr lang="en-US" dirty="0">
                <a:solidFill>
                  <a:schemeClr val="bg1"/>
                </a:solidFill>
              </a:endParaRPr>
            </a:p>
          </p:txBody>
        </p:sp>
      </p:grpSp>
      <p:sp>
        <p:nvSpPr>
          <p:cNvPr id="16" name="TextBox 15"/>
          <p:cNvSpPr txBox="1"/>
          <p:nvPr/>
        </p:nvSpPr>
        <p:spPr>
          <a:xfrm>
            <a:off x="342901" y="4597796"/>
            <a:ext cx="2874966" cy="369332"/>
          </a:xfrm>
          <a:prstGeom prst="rect">
            <a:avLst/>
          </a:prstGeom>
          <a:noFill/>
        </p:spPr>
        <p:txBody>
          <a:bodyPr wrap="square" rtlCol="0">
            <a:spAutoFit/>
          </a:bodyPr>
          <a:lstStyle/>
          <a:p>
            <a:r>
              <a:rPr lang="en-US" dirty="0" smtClean="0"/>
              <a:t>Staff gauge, installed in 2006</a:t>
            </a:r>
            <a:endParaRPr lang="en-US" dirty="0"/>
          </a:p>
        </p:txBody>
      </p:sp>
      <p:sp>
        <p:nvSpPr>
          <p:cNvPr id="17" name="TextBox 16"/>
          <p:cNvSpPr txBox="1"/>
          <p:nvPr/>
        </p:nvSpPr>
        <p:spPr>
          <a:xfrm>
            <a:off x="3994147" y="4329241"/>
            <a:ext cx="2874966" cy="646331"/>
          </a:xfrm>
          <a:prstGeom prst="rect">
            <a:avLst/>
          </a:prstGeom>
          <a:noFill/>
        </p:spPr>
        <p:txBody>
          <a:bodyPr wrap="square" rtlCol="0">
            <a:spAutoFit/>
          </a:bodyPr>
          <a:lstStyle/>
          <a:p>
            <a:r>
              <a:rPr lang="en-US" dirty="0" smtClean="0"/>
              <a:t>Corded pressure transducer, installed in 2006</a:t>
            </a:r>
            <a:endParaRPr lang="en-US" dirty="0"/>
          </a:p>
        </p:txBody>
      </p:sp>
      <p:sp>
        <p:nvSpPr>
          <p:cNvPr id="18" name="TextBox 17"/>
          <p:cNvSpPr txBox="1"/>
          <p:nvPr/>
        </p:nvSpPr>
        <p:spPr>
          <a:xfrm>
            <a:off x="3703320" y="0"/>
            <a:ext cx="3143375" cy="369332"/>
          </a:xfrm>
          <a:prstGeom prst="rect">
            <a:avLst/>
          </a:prstGeom>
          <a:solidFill>
            <a:srgbClr val="FFFFFF"/>
          </a:solidFill>
        </p:spPr>
        <p:txBody>
          <a:bodyPr wrap="square" rtlCol="0">
            <a:spAutoFit/>
          </a:bodyPr>
          <a:lstStyle/>
          <a:p>
            <a:r>
              <a:rPr lang="en-US" dirty="0" smtClean="0"/>
              <a:t>Tuolumne River at Highway 120</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38</a:t>
            </a:fld>
            <a:endParaRPr lang="en-US"/>
          </a:p>
        </p:txBody>
      </p:sp>
    </p:spTree>
    <p:extLst>
      <p:ext uri="{BB962C8B-B14F-4D97-AF65-F5344CB8AC3E}">
        <p14:creationId xmlns:p14="http://schemas.microsoft.com/office/powerpoint/2010/main" val="383212871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923096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5143500"/>
          </a:xfrm>
          <a:prstGeom prst="rect">
            <a:avLst/>
          </a:prstGeom>
        </p:spPr>
      </p:pic>
      <p:pic>
        <p:nvPicPr>
          <p:cNvPr id="5" name="Picture 4" descr="P9230970.JPG"/>
          <p:cNvPicPr>
            <a:picLocks noChangeAspect="1"/>
          </p:cNvPicPr>
          <p:nvPr/>
        </p:nvPicPr>
        <p:blipFill rotWithShape="1">
          <a:blip r:embed="rId3">
            <a:extLst>
              <a:ext uri="{28A0092B-C50C-407E-A947-70E740481C1C}">
                <a14:useLocalDpi xmlns:a14="http://schemas.microsoft.com/office/drawing/2010/main" val="0"/>
              </a:ext>
            </a:extLst>
          </a:blip>
          <a:srcRect t="9478"/>
          <a:stretch/>
        </p:blipFill>
        <p:spPr>
          <a:xfrm>
            <a:off x="0" y="4488004"/>
            <a:ext cx="6858000" cy="4655996"/>
          </a:xfrm>
          <a:prstGeom prst="rect">
            <a:avLst/>
          </a:prstGeom>
        </p:spPr>
      </p:pic>
      <p:grpSp>
        <p:nvGrpSpPr>
          <p:cNvPr id="8" name="Group 7"/>
          <p:cNvGrpSpPr/>
          <p:nvPr/>
        </p:nvGrpSpPr>
        <p:grpSpPr>
          <a:xfrm rot="5400000">
            <a:off x="5493218" y="2551122"/>
            <a:ext cx="721293" cy="869931"/>
            <a:chOff x="878349" y="7688942"/>
            <a:chExt cx="999195" cy="1205099"/>
          </a:xfrm>
        </p:grpSpPr>
        <p:sp>
          <p:nvSpPr>
            <p:cNvPr id="6" name="Right Arrow 5"/>
            <p:cNvSpPr/>
            <p:nvPr/>
          </p:nvSpPr>
          <p:spPr>
            <a:xfrm rot="18036113">
              <a:off x="789037" y="7805533"/>
              <a:ext cx="1177820" cy="99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6"/>
            <p:cNvSpPr txBox="1"/>
            <p:nvPr/>
          </p:nvSpPr>
          <p:spPr>
            <a:xfrm rot="17892465">
              <a:off x="787652" y="7948227"/>
              <a:ext cx="1158108" cy="639537"/>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grpSp>
      <p:sp>
        <p:nvSpPr>
          <p:cNvPr id="10" name="Right Arrow 9"/>
          <p:cNvSpPr/>
          <p:nvPr/>
        </p:nvSpPr>
        <p:spPr>
          <a:xfrm rot="11258398">
            <a:off x="2856842" y="7416330"/>
            <a:ext cx="850239" cy="721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Box 10"/>
          <p:cNvSpPr txBox="1"/>
          <p:nvPr/>
        </p:nvSpPr>
        <p:spPr>
          <a:xfrm rot="450737">
            <a:off x="2974957" y="7522598"/>
            <a:ext cx="836009" cy="461665"/>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sp>
        <p:nvSpPr>
          <p:cNvPr id="12" name="TextBox 11"/>
          <p:cNvSpPr txBox="1"/>
          <p:nvPr/>
        </p:nvSpPr>
        <p:spPr>
          <a:xfrm>
            <a:off x="1489518" y="873281"/>
            <a:ext cx="3903837" cy="646331"/>
          </a:xfrm>
          <a:prstGeom prst="rect">
            <a:avLst/>
          </a:prstGeom>
          <a:noFill/>
        </p:spPr>
        <p:txBody>
          <a:bodyPr wrap="square" rtlCol="0">
            <a:spAutoFit/>
          </a:bodyPr>
          <a:lstStyle/>
          <a:p>
            <a:r>
              <a:rPr lang="en-US" dirty="0" smtClean="0">
                <a:solidFill>
                  <a:schemeClr val="bg1"/>
                </a:solidFill>
              </a:rPr>
              <a:t>Upstream of the bridge, photo taken 23 September 2003</a:t>
            </a:r>
            <a:endParaRPr lang="en-US" dirty="0">
              <a:solidFill>
                <a:schemeClr val="bg1"/>
              </a:solidFill>
            </a:endParaRPr>
          </a:p>
        </p:txBody>
      </p:sp>
      <p:sp>
        <p:nvSpPr>
          <p:cNvPr id="13" name="TextBox 12"/>
          <p:cNvSpPr txBox="1"/>
          <p:nvPr/>
        </p:nvSpPr>
        <p:spPr>
          <a:xfrm>
            <a:off x="1718181" y="7022783"/>
            <a:ext cx="3272769" cy="369332"/>
          </a:xfrm>
          <a:prstGeom prst="rect">
            <a:avLst/>
          </a:prstGeom>
          <a:noFill/>
        </p:spPr>
        <p:txBody>
          <a:bodyPr wrap="square" rtlCol="0">
            <a:spAutoFit/>
          </a:bodyPr>
          <a:lstStyle/>
          <a:p>
            <a:r>
              <a:rPr lang="en-US" dirty="0" smtClean="0"/>
              <a:t>Downstream of the bridge</a:t>
            </a:r>
            <a:endParaRPr lang="en-US" dirty="0"/>
          </a:p>
        </p:txBody>
      </p:sp>
      <p:sp>
        <p:nvSpPr>
          <p:cNvPr id="14" name="TextBox 13"/>
          <p:cNvSpPr txBox="1"/>
          <p:nvPr/>
        </p:nvSpPr>
        <p:spPr>
          <a:xfrm>
            <a:off x="3703320" y="0"/>
            <a:ext cx="3143375" cy="369332"/>
          </a:xfrm>
          <a:prstGeom prst="rect">
            <a:avLst/>
          </a:prstGeom>
          <a:solidFill>
            <a:srgbClr val="FFFFFF"/>
          </a:solidFill>
        </p:spPr>
        <p:txBody>
          <a:bodyPr wrap="square" rtlCol="0">
            <a:spAutoFit/>
          </a:bodyPr>
          <a:lstStyle/>
          <a:p>
            <a:r>
              <a:rPr lang="en-US" dirty="0" smtClean="0"/>
              <a:t>Tuolumne River at Highway 120</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39</a:t>
            </a:fld>
            <a:endParaRPr lang="en-US"/>
          </a:p>
        </p:txBody>
      </p:sp>
    </p:spTree>
    <p:extLst>
      <p:ext uri="{BB962C8B-B14F-4D97-AF65-F5344CB8AC3E}">
        <p14:creationId xmlns:p14="http://schemas.microsoft.com/office/powerpoint/2010/main" val="32943903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2485068" y="2159989"/>
            <a:ext cx="2096601" cy="1687764"/>
          </a:xfrm>
          <a:prstGeom prst="rect">
            <a:avLst/>
          </a:prstGeom>
        </p:spPr>
      </p:pic>
      <p:sp>
        <p:nvSpPr>
          <p:cNvPr id="4" name="Slide Number Placeholder 3"/>
          <p:cNvSpPr>
            <a:spLocks noGrp="1"/>
          </p:cNvSpPr>
          <p:nvPr>
            <p:ph type="sldNum" sz="quarter" idx="12"/>
          </p:nvPr>
        </p:nvSpPr>
        <p:spPr/>
        <p:txBody>
          <a:bodyPr/>
          <a:lstStyle/>
          <a:p>
            <a:fld id="{292A23B7-37DC-8A4A-9988-CC944C08523F}" type="slidenum">
              <a:rPr lang="en-US" smtClean="0"/>
              <a:t>4</a:t>
            </a:fld>
            <a:endParaRPr lang="en-US"/>
          </a:p>
        </p:txBody>
      </p:sp>
      <p:sp>
        <p:nvSpPr>
          <p:cNvPr id="5" name="Title 1"/>
          <p:cNvSpPr txBox="1">
            <a:spLocks/>
          </p:cNvSpPr>
          <p:nvPr/>
        </p:nvSpPr>
        <p:spPr>
          <a:xfrm>
            <a:off x="450344" y="764251"/>
            <a:ext cx="6057900" cy="42500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t>Brief History of “Wilderness Stream Gauging”</a:t>
            </a:r>
            <a:endParaRPr lang="en-US" sz="2400" dirty="0"/>
          </a:p>
        </p:txBody>
      </p:sp>
      <p:pic>
        <p:nvPicPr>
          <p:cNvPr id="6" name="Picture 5" descr="Bucket_Anchors_3panel"/>
          <p:cNvPicPr/>
          <p:nvPr/>
        </p:nvPicPr>
        <p:blipFill rotWithShape="1">
          <a:blip r:embed="rId3" cstate="screen">
            <a:grayscl/>
            <a:extLst>
              <a:ext uri="{28A0092B-C50C-407E-A947-70E740481C1C}">
                <a14:useLocalDpi xmlns:a14="http://schemas.microsoft.com/office/drawing/2010/main"/>
              </a:ext>
            </a:extLst>
          </a:blip>
          <a:srcRect l="6898" t="8017" r="49108"/>
          <a:stretch/>
        </p:blipFill>
        <p:spPr bwMode="auto">
          <a:xfrm>
            <a:off x="377143" y="1568894"/>
            <a:ext cx="1858645" cy="2651760"/>
          </a:xfrm>
          <a:prstGeom prst="rect">
            <a:avLst/>
          </a:prstGeom>
          <a:noFill/>
          <a:ln>
            <a:noFill/>
          </a:ln>
          <a:extLst>
            <a:ext uri="{53640926-AAD7-44d8-BBD7-CCE9431645EC}">
              <a14:shadowObscured xmlns:a14="http://schemas.microsoft.com/office/drawing/2010/main"/>
            </a:ext>
          </a:extLst>
        </p:spPr>
      </p:pic>
      <p:sp>
        <p:nvSpPr>
          <p:cNvPr id="7" name="Right Arrow 6"/>
          <p:cNvSpPr/>
          <p:nvPr/>
        </p:nvSpPr>
        <p:spPr>
          <a:xfrm>
            <a:off x="796235" y="4269124"/>
            <a:ext cx="5573379" cy="3628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P8140936.JPG"/>
          <p:cNvPicPr>
            <a:picLocks noChangeAspect="1"/>
          </p:cNvPicPr>
          <p:nvPr/>
        </p:nvPicPr>
        <p:blipFill rotWithShape="1">
          <a:blip r:embed="rId4">
            <a:extLst>
              <a:ext uri="{28A0092B-C50C-407E-A947-70E740481C1C}">
                <a14:useLocalDpi xmlns:a14="http://schemas.microsoft.com/office/drawing/2010/main" val="0"/>
              </a:ext>
            </a:extLst>
          </a:blip>
          <a:srcRect l="1978" t="12605" b="34419"/>
          <a:stretch/>
        </p:blipFill>
        <p:spPr>
          <a:xfrm>
            <a:off x="135459" y="5192068"/>
            <a:ext cx="2384244" cy="966433"/>
          </a:xfrm>
          <a:prstGeom prst="rect">
            <a:avLst/>
          </a:prstGeom>
        </p:spPr>
      </p:pic>
      <p:sp>
        <p:nvSpPr>
          <p:cNvPr id="9" name="TextBox 8"/>
          <p:cNvSpPr txBox="1"/>
          <p:nvPr/>
        </p:nvSpPr>
        <p:spPr>
          <a:xfrm>
            <a:off x="135459" y="4505417"/>
            <a:ext cx="2287890" cy="646331"/>
          </a:xfrm>
          <a:prstGeom prst="rect">
            <a:avLst/>
          </a:prstGeom>
          <a:noFill/>
        </p:spPr>
        <p:txBody>
          <a:bodyPr wrap="square" rtlCol="0">
            <a:spAutoFit/>
          </a:bodyPr>
          <a:lstStyle/>
          <a:p>
            <a:r>
              <a:rPr lang="en-US" dirty="0" smtClean="0"/>
              <a:t>Aug 2001: </a:t>
            </a:r>
            <a:r>
              <a:rPr lang="en-US" dirty="0" err="1" smtClean="0"/>
              <a:t>Solinst</a:t>
            </a:r>
            <a:r>
              <a:rPr lang="en-US" dirty="0" smtClean="0"/>
              <a:t> and Seabird in anchors</a:t>
            </a:r>
            <a:endParaRPr lang="en-US" dirty="0"/>
          </a:p>
        </p:txBody>
      </p:sp>
      <p:pic>
        <p:nvPicPr>
          <p:cNvPr id="10" name="Picture 9" descr="37smp_pictur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77571" y="5616390"/>
            <a:ext cx="699499" cy="1783722"/>
          </a:xfrm>
          <a:prstGeom prst="rect">
            <a:avLst/>
          </a:prstGeom>
        </p:spPr>
      </p:pic>
      <p:pic>
        <p:nvPicPr>
          <p:cNvPr id="11" name="Picture 10"/>
          <p:cNvPicPr>
            <a:picLocks noChangeAspect="1"/>
          </p:cNvPicPr>
          <p:nvPr/>
        </p:nvPicPr>
        <p:blipFill>
          <a:blip r:embed="rId6"/>
          <a:stretch>
            <a:fillRect/>
          </a:stretch>
        </p:blipFill>
        <p:spPr>
          <a:xfrm>
            <a:off x="3598573" y="5783853"/>
            <a:ext cx="3042562" cy="547431"/>
          </a:xfrm>
          <a:prstGeom prst="rect">
            <a:avLst/>
          </a:prstGeom>
        </p:spPr>
      </p:pic>
      <p:sp>
        <p:nvSpPr>
          <p:cNvPr id="12" name="TextBox 11"/>
          <p:cNvSpPr txBox="1"/>
          <p:nvPr/>
        </p:nvSpPr>
        <p:spPr>
          <a:xfrm>
            <a:off x="4860777" y="4583524"/>
            <a:ext cx="1997223" cy="1200329"/>
          </a:xfrm>
          <a:prstGeom prst="rect">
            <a:avLst/>
          </a:prstGeom>
          <a:noFill/>
        </p:spPr>
        <p:txBody>
          <a:bodyPr wrap="square" rtlCol="0">
            <a:spAutoFit/>
          </a:bodyPr>
          <a:lstStyle/>
          <a:p>
            <a:r>
              <a:rPr lang="en-US" dirty="0" smtClean="0"/>
              <a:t>2015: Most sites upgraded to vented pressure transducer</a:t>
            </a:r>
            <a:endParaRPr lang="en-US" dirty="0"/>
          </a:p>
        </p:txBody>
      </p:sp>
      <p:sp>
        <p:nvSpPr>
          <p:cNvPr id="13" name="TextBox 12"/>
          <p:cNvSpPr txBox="1"/>
          <p:nvPr/>
        </p:nvSpPr>
        <p:spPr>
          <a:xfrm>
            <a:off x="2485068" y="3659923"/>
            <a:ext cx="2453577" cy="646331"/>
          </a:xfrm>
          <a:prstGeom prst="rect">
            <a:avLst/>
          </a:prstGeom>
          <a:noFill/>
        </p:spPr>
        <p:txBody>
          <a:bodyPr wrap="square" rtlCol="0">
            <a:spAutoFit/>
          </a:bodyPr>
          <a:lstStyle/>
          <a:p>
            <a:r>
              <a:rPr lang="en-US" dirty="0" smtClean="0"/>
              <a:t>Aug 2005: Switch to wilderness stilling tube</a:t>
            </a:r>
            <a:endParaRPr lang="en-US" dirty="0"/>
          </a:p>
        </p:txBody>
      </p:sp>
      <p:pic>
        <p:nvPicPr>
          <p:cNvPr id="15" name="Picture 14" descr="Stillingtube_photos"/>
          <p:cNvPicPr/>
          <p:nvPr/>
        </p:nvPicPr>
        <p:blipFill>
          <a:blip r:embed="rId7" cstate="screen">
            <a:grayscl/>
            <a:extLst>
              <a:ext uri="{28A0092B-C50C-407E-A947-70E740481C1C}">
                <a14:useLocalDpi xmlns:a14="http://schemas.microsoft.com/office/drawing/2010/main"/>
              </a:ext>
            </a:extLst>
          </a:blip>
          <a:srcRect/>
          <a:stretch>
            <a:fillRect/>
          </a:stretch>
        </p:blipFill>
        <p:spPr bwMode="auto">
          <a:xfrm>
            <a:off x="1841649" y="6940507"/>
            <a:ext cx="3880341" cy="2021460"/>
          </a:xfrm>
          <a:prstGeom prst="rect">
            <a:avLst/>
          </a:prstGeom>
          <a:noFill/>
          <a:ln>
            <a:noFill/>
          </a:ln>
        </p:spPr>
      </p:pic>
      <p:pic>
        <p:nvPicPr>
          <p:cNvPr id="16" name="Slide"/>
          <p:cNvPicPr>
            <a:picLocks noChangeAspect="1"/>
          </p:cNvPicPr>
          <p:nvPr/>
        </p:nvPicPr>
        <p:blipFill rotWithShape="1">
          <a:blip r:embed="rId8" cstate="print">
            <a:extLst>
              <a:ext uri="{28A0092B-C50C-407E-A947-70E740481C1C}">
                <a14:useLocalDpi xmlns:a14="http://schemas.microsoft.com/office/drawing/2010/main"/>
              </a:ext>
            </a:extLst>
          </a:blip>
          <a:srcRect t="5330" r="37998"/>
          <a:stretch/>
        </p:blipFill>
        <p:spPr>
          <a:xfrm>
            <a:off x="4860777" y="1291107"/>
            <a:ext cx="1722425" cy="2929547"/>
          </a:xfrm>
          <a:prstGeom prst="rect">
            <a:avLst/>
          </a:prstGeom>
        </p:spPr>
      </p:pic>
      <p:cxnSp>
        <p:nvCxnSpPr>
          <p:cNvPr id="19" name="Straight Arrow Connector 18"/>
          <p:cNvCxnSpPr/>
          <p:nvPr/>
        </p:nvCxnSpPr>
        <p:spPr>
          <a:xfrm flipV="1">
            <a:off x="4581669" y="3489891"/>
            <a:ext cx="1140321" cy="4653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105309" y="4292863"/>
            <a:ext cx="200686" cy="2647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438955" y="1463816"/>
            <a:ext cx="1202180" cy="369332"/>
          </a:xfrm>
          <a:prstGeom prst="rect">
            <a:avLst/>
          </a:prstGeom>
          <a:noFill/>
        </p:spPr>
        <p:txBody>
          <a:bodyPr wrap="square" rtlCol="0">
            <a:spAutoFit/>
          </a:bodyPr>
          <a:lstStyle/>
          <a:p>
            <a:r>
              <a:rPr lang="en-US" dirty="0" smtClean="0"/>
              <a:t>Staff plate</a:t>
            </a:r>
            <a:endParaRPr lang="en-US" dirty="0"/>
          </a:p>
        </p:txBody>
      </p:sp>
      <p:sp>
        <p:nvSpPr>
          <p:cNvPr id="23" name="TextBox 22"/>
          <p:cNvSpPr txBox="1"/>
          <p:nvPr/>
        </p:nvSpPr>
        <p:spPr>
          <a:xfrm rot="3297028">
            <a:off x="4482669" y="2273150"/>
            <a:ext cx="1912573" cy="369332"/>
          </a:xfrm>
          <a:prstGeom prst="rect">
            <a:avLst/>
          </a:prstGeom>
          <a:noFill/>
        </p:spPr>
        <p:txBody>
          <a:bodyPr wrap="square" rtlCol="0">
            <a:spAutoFit/>
          </a:bodyPr>
          <a:lstStyle/>
          <a:p>
            <a:r>
              <a:rPr lang="en-US" dirty="0" smtClean="0">
                <a:solidFill>
                  <a:schemeClr val="bg1"/>
                </a:solidFill>
              </a:rPr>
              <a:t>Stilling tube</a:t>
            </a:r>
            <a:endParaRPr lang="en-US" dirty="0">
              <a:solidFill>
                <a:schemeClr val="bg1"/>
              </a:solidFill>
            </a:endParaRPr>
          </a:p>
        </p:txBody>
      </p:sp>
      <p:sp>
        <p:nvSpPr>
          <p:cNvPr id="24" name="Title 1"/>
          <p:cNvSpPr txBox="1">
            <a:spLocks/>
          </p:cNvSpPr>
          <p:nvPr/>
        </p:nvSpPr>
        <p:spPr>
          <a:xfrm>
            <a:off x="314113" y="160251"/>
            <a:ext cx="6269089" cy="816501"/>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smtClean="0"/>
              <a:t>Instruments and Installations</a:t>
            </a:r>
            <a:endParaRPr lang="en-US" sz="4000" dirty="0"/>
          </a:p>
        </p:txBody>
      </p:sp>
    </p:spTree>
    <p:extLst>
      <p:ext uri="{BB962C8B-B14F-4D97-AF65-F5344CB8AC3E}">
        <p14:creationId xmlns:p14="http://schemas.microsoft.com/office/powerpoint/2010/main" val="3292472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a:graphicFrameLocks/>
          </p:cNvGraphicFramePr>
          <p:nvPr>
            <p:extLst>
              <p:ext uri="{D42A27DB-BD31-4B8C-83A1-F6EECF244321}">
                <p14:modId xmlns:p14="http://schemas.microsoft.com/office/powerpoint/2010/main" val="37716319"/>
              </p:ext>
            </p:extLst>
          </p:nvPr>
        </p:nvGraphicFramePr>
        <p:xfrm>
          <a:off x="53882" y="847501"/>
          <a:ext cx="6515100" cy="4551833"/>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p:cNvCxnSpPr/>
          <p:nvPr/>
        </p:nvCxnSpPr>
        <p:spPr>
          <a:xfrm>
            <a:off x="660400" y="3767666"/>
            <a:ext cx="4546600"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6" name="Left Brace 5"/>
          <p:cNvSpPr/>
          <p:nvPr/>
        </p:nvSpPr>
        <p:spPr>
          <a:xfrm>
            <a:off x="2398889" y="3767667"/>
            <a:ext cx="323368" cy="949686"/>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660400" y="2565341"/>
            <a:ext cx="5854700" cy="1016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8" name="Left Brace 7"/>
          <p:cNvSpPr/>
          <p:nvPr/>
        </p:nvSpPr>
        <p:spPr>
          <a:xfrm rot="10800000">
            <a:off x="5475108" y="2575501"/>
            <a:ext cx="338667" cy="2141850"/>
          </a:xfrm>
          <a:prstGeom prst="leftBrace">
            <a:avLst>
              <a:gd name="adj1" fmla="val 8333"/>
              <a:gd name="adj2" fmla="val 50306"/>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Left Brace 8"/>
          <p:cNvSpPr/>
          <p:nvPr/>
        </p:nvSpPr>
        <p:spPr>
          <a:xfrm rot="5400000">
            <a:off x="3045783" y="359037"/>
            <a:ext cx="175589" cy="4212282"/>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rot="5400000">
            <a:off x="3209811" y="-1290132"/>
            <a:ext cx="208217" cy="5211234"/>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683459" y="930706"/>
            <a:ext cx="3350911" cy="27519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Used for Floodplain/Channel Control: 45 m +- 5m</a:t>
            </a:r>
            <a:endParaRPr lang="en-US" sz="1100" dirty="0"/>
          </a:p>
        </p:txBody>
      </p:sp>
      <p:sp>
        <p:nvSpPr>
          <p:cNvPr id="14" name="TextBox 13"/>
          <p:cNvSpPr txBox="1"/>
          <p:nvPr/>
        </p:nvSpPr>
        <p:spPr>
          <a:xfrm>
            <a:off x="1710887" y="2122871"/>
            <a:ext cx="2735427" cy="25451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a:t>
            </a:r>
            <a:r>
              <a:rPr lang="en-US" dirty="0" smtClean="0"/>
              <a:t>used </a:t>
            </a:r>
            <a:r>
              <a:rPr lang="en-US" sz="1100" dirty="0" smtClean="0"/>
              <a:t>for Channel Control: </a:t>
            </a:r>
            <a:r>
              <a:rPr lang="en-US" dirty="0" smtClean="0"/>
              <a:t>36 m +- 5m</a:t>
            </a:r>
            <a:endParaRPr lang="en-US" sz="1100" dirty="0"/>
          </a:p>
        </p:txBody>
      </p:sp>
      <p:sp>
        <p:nvSpPr>
          <p:cNvPr id="15" name="TextBox 14"/>
          <p:cNvSpPr txBox="1"/>
          <p:nvPr/>
        </p:nvSpPr>
        <p:spPr>
          <a:xfrm>
            <a:off x="5777791" y="2963333"/>
            <a:ext cx="1044223" cy="160866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of Section Break between Channel Control and Floodplain/Channel Control: 2.48 m +- 0.2m</a:t>
            </a:r>
            <a:endParaRPr lang="en-US" sz="1100" dirty="0"/>
          </a:p>
        </p:txBody>
      </p:sp>
      <p:sp>
        <p:nvSpPr>
          <p:cNvPr id="16" name="TextBox 15"/>
          <p:cNvSpPr txBox="1"/>
          <p:nvPr/>
        </p:nvSpPr>
        <p:spPr>
          <a:xfrm>
            <a:off x="1010362" y="3894891"/>
            <a:ext cx="1513573" cy="70053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of Section Break between Section Control and Channel Control: </a:t>
            </a:r>
            <a:r>
              <a:rPr lang="en-US" dirty="0" smtClean="0"/>
              <a:t>1 m +- 0.2m</a:t>
            </a:r>
            <a:endParaRPr lang="en-US" sz="1100" dirty="0"/>
          </a:p>
        </p:txBody>
      </p:sp>
      <p:sp>
        <p:nvSpPr>
          <p:cNvPr id="18" name="Left Brace 17"/>
          <p:cNvSpPr/>
          <p:nvPr/>
        </p:nvSpPr>
        <p:spPr>
          <a:xfrm rot="5400000">
            <a:off x="3647133" y="2445756"/>
            <a:ext cx="397034" cy="2246785"/>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2456563" y="3113710"/>
            <a:ext cx="2746782" cy="27224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a:t>
            </a:r>
            <a:r>
              <a:rPr lang="en-US" dirty="0" smtClean="0"/>
              <a:t>used </a:t>
            </a:r>
            <a:r>
              <a:rPr lang="en-US" sz="1100" dirty="0" smtClean="0"/>
              <a:t>for Section Control: </a:t>
            </a:r>
            <a:r>
              <a:rPr lang="en-US" dirty="0" smtClean="0"/>
              <a:t>22 m +- 2m</a:t>
            </a:r>
            <a:endParaRPr lang="en-US" sz="1100" dirty="0"/>
          </a:p>
        </p:txBody>
      </p:sp>
      <p:sp>
        <p:nvSpPr>
          <p:cNvPr id="20" name="TextBox 19"/>
          <p:cNvSpPr txBox="1"/>
          <p:nvPr/>
        </p:nvSpPr>
        <p:spPr>
          <a:xfrm>
            <a:off x="4506974" y="5410909"/>
            <a:ext cx="2208022" cy="400110"/>
          </a:xfrm>
          <a:prstGeom prst="rect">
            <a:avLst/>
          </a:prstGeom>
          <a:noFill/>
        </p:spPr>
        <p:txBody>
          <a:bodyPr wrap="square" rtlCol="0">
            <a:spAutoFit/>
          </a:bodyPr>
          <a:lstStyle/>
          <a:p>
            <a:r>
              <a:rPr lang="en-US" sz="2000" dirty="0" smtClean="0"/>
              <a:t>Slope: 0.0405 m/m</a:t>
            </a:r>
            <a:endParaRPr lang="en-US" sz="2000" dirty="0"/>
          </a:p>
        </p:txBody>
      </p:sp>
      <p:cxnSp>
        <p:nvCxnSpPr>
          <p:cNvPr id="4" name="Straight Arrow Connector 3"/>
          <p:cNvCxnSpPr/>
          <p:nvPr/>
        </p:nvCxnSpPr>
        <p:spPr>
          <a:xfrm flipV="1">
            <a:off x="2287588" y="4523635"/>
            <a:ext cx="1422592" cy="993316"/>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284536" y="5449190"/>
            <a:ext cx="1649164" cy="400110"/>
          </a:xfrm>
          <a:prstGeom prst="rect">
            <a:avLst/>
          </a:prstGeom>
          <a:noFill/>
        </p:spPr>
        <p:txBody>
          <a:bodyPr wrap="square" rtlCol="0">
            <a:spAutoFit/>
          </a:bodyPr>
          <a:lstStyle/>
          <a:p>
            <a:r>
              <a:rPr lang="en-US" sz="2000" dirty="0" smtClean="0"/>
              <a:t>Instrument #1</a:t>
            </a:r>
            <a:endParaRPr lang="en-US" sz="2000" dirty="0"/>
          </a:p>
        </p:txBody>
      </p:sp>
      <p:cxnSp>
        <p:nvCxnSpPr>
          <p:cNvPr id="22" name="Straight Arrow Connector 21"/>
          <p:cNvCxnSpPr/>
          <p:nvPr/>
        </p:nvCxnSpPr>
        <p:spPr>
          <a:xfrm flipH="1">
            <a:off x="5239719" y="1979843"/>
            <a:ext cx="180647" cy="595658"/>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595784" y="1555882"/>
            <a:ext cx="1649164" cy="400110"/>
          </a:xfrm>
          <a:prstGeom prst="rect">
            <a:avLst/>
          </a:prstGeom>
          <a:noFill/>
        </p:spPr>
        <p:txBody>
          <a:bodyPr wrap="square" rtlCol="0">
            <a:spAutoFit/>
          </a:bodyPr>
          <a:lstStyle/>
          <a:p>
            <a:r>
              <a:rPr lang="en-US" sz="2000" dirty="0" smtClean="0"/>
              <a:t>Instrument #2</a:t>
            </a:r>
            <a:endParaRPr lang="en-US" sz="2000" dirty="0"/>
          </a:p>
        </p:txBody>
      </p:sp>
      <p:sp>
        <p:nvSpPr>
          <p:cNvPr id="26" name="TextBox 25"/>
          <p:cNvSpPr txBox="1"/>
          <p:nvPr/>
        </p:nvSpPr>
        <p:spPr>
          <a:xfrm>
            <a:off x="5482649" y="809217"/>
            <a:ext cx="1319219" cy="400110"/>
          </a:xfrm>
          <a:prstGeom prst="rect">
            <a:avLst/>
          </a:prstGeom>
          <a:noFill/>
        </p:spPr>
        <p:txBody>
          <a:bodyPr wrap="square" rtlCol="0">
            <a:spAutoFit/>
          </a:bodyPr>
          <a:lstStyle/>
          <a:p>
            <a:r>
              <a:rPr lang="en-US" sz="2000" dirty="0" smtClean="0">
                <a:solidFill>
                  <a:srgbClr val="C00000"/>
                </a:solidFill>
              </a:rPr>
              <a:t>River Right</a:t>
            </a:r>
            <a:endParaRPr lang="en-US" sz="2000" dirty="0">
              <a:solidFill>
                <a:srgbClr val="C00000"/>
              </a:solidFill>
            </a:endParaRPr>
          </a:p>
        </p:txBody>
      </p:sp>
      <p:sp>
        <p:nvSpPr>
          <p:cNvPr id="24" name="TextBox 23"/>
          <p:cNvSpPr txBox="1"/>
          <p:nvPr/>
        </p:nvSpPr>
        <p:spPr>
          <a:xfrm>
            <a:off x="3703320" y="0"/>
            <a:ext cx="3143375" cy="369332"/>
          </a:xfrm>
          <a:prstGeom prst="rect">
            <a:avLst/>
          </a:prstGeom>
          <a:solidFill>
            <a:srgbClr val="FFFFFF"/>
          </a:solidFill>
        </p:spPr>
        <p:txBody>
          <a:bodyPr wrap="square" rtlCol="0">
            <a:spAutoFit/>
          </a:bodyPr>
          <a:lstStyle/>
          <a:p>
            <a:r>
              <a:rPr lang="en-US" dirty="0" smtClean="0"/>
              <a:t>Tuolumne River at Highway 120</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40</a:t>
            </a:fld>
            <a:endParaRPr lang="en-US"/>
          </a:p>
        </p:txBody>
      </p:sp>
      <p:sp>
        <p:nvSpPr>
          <p:cNvPr id="25" name="TextBox 24"/>
          <p:cNvSpPr txBox="1"/>
          <p:nvPr/>
        </p:nvSpPr>
        <p:spPr>
          <a:xfrm>
            <a:off x="279178" y="5003479"/>
            <a:ext cx="2008410" cy="461665"/>
          </a:xfrm>
          <a:prstGeom prst="rect">
            <a:avLst/>
          </a:prstGeom>
          <a:noFill/>
        </p:spPr>
        <p:txBody>
          <a:bodyPr wrap="square" rtlCol="0">
            <a:spAutoFit/>
          </a:bodyPr>
          <a:lstStyle/>
          <a:p>
            <a:r>
              <a:rPr lang="en-US" sz="1200" dirty="0" smtClean="0"/>
              <a:t>Note significantly different scales for x and y axes.</a:t>
            </a:r>
            <a:endParaRPr lang="en-US" sz="1200" dirty="0"/>
          </a:p>
        </p:txBody>
      </p:sp>
    </p:spTree>
    <p:extLst>
      <p:ext uri="{BB962C8B-B14F-4D97-AF65-F5344CB8AC3E}">
        <p14:creationId xmlns:p14="http://schemas.microsoft.com/office/powerpoint/2010/main" val="62052175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 y="4885050"/>
            <a:ext cx="5558412" cy="424820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627" t="5933" r="8726"/>
          <a:stretch/>
        </p:blipFill>
        <p:spPr>
          <a:xfrm>
            <a:off x="24636" y="858024"/>
            <a:ext cx="4823460" cy="4240018"/>
          </a:xfrm>
          <a:prstGeom prst="rect">
            <a:avLst/>
          </a:prstGeom>
        </p:spPr>
      </p:pic>
      <p:grpSp>
        <p:nvGrpSpPr>
          <p:cNvPr id="35" name="Group 34"/>
          <p:cNvGrpSpPr/>
          <p:nvPr/>
        </p:nvGrpSpPr>
        <p:grpSpPr>
          <a:xfrm>
            <a:off x="424529" y="964418"/>
            <a:ext cx="4475567" cy="3809691"/>
            <a:chOff x="2574432" y="1803542"/>
            <a:chExt cx="3796189" cy="3809691"/>
          </a:xfrm>
        </p:grpSpPr>
        <p:cxnSp>
          <p:nvCxnSpPr>
            <p:cNvPr id="36" name="Straight Connector 35"/>
            <p:cNvCxnSpPr/>
            <p:nvPr/>
          </p:nvCxnSpPr>
          <p:spPr>
            <a:xfrm flipH="1">
              <a:off x="2574432" y="5353073"/>
              <a:ext cx="3699301"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540256" y="4732430"/>
              <a:ext cx="1694611" cy="88080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0.76 m</a:t>
              </a:r>
              <a:endParaRPr lang="en-US" sz="1100" dirty="0"/>
            </a:p>
          </p:txBody>
        </p:sp>
        <p:sp>
          <p:nvSpPr>
            <p:cNvPr id="38" name="TextBox 37"/>
            <p:cNvSpPr txBox="1"/>
            <p:nvPr/>
          </p:nvSpPr>
          <p:spPr>
            <a:xfrm>
              <a:off x="5062727" y="2429361"/>
              <a:ext cx="1307894" cy="1044513"/>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a:t>
              </a:r>
              <a:r>
                <a:rPr lang="en-US" dirty="0" smtClean="0"/>
                <a:t>2.5 m</a:t>
              </a:r>
              <a:endParaRPr lang="en-US" sz="1100" dirty="0"/>
            </a:p>
          </p:txBody>
        </p:sp>
        <p:cxnSp>
          <p:nvCxnSpPr>
            <p:cNvPr id="39" name="Straight Arrow Connector 38"/>
            <p:cNvCxnSpPr/>
            <p:nvPr/>
          </p:nvCxnSpPr>
          <p:spPr>
            <a:xfrm flipH="1" flipV="1">
              <a:off x="5463771" y="1803542"/>
              <a:ext cx="58886" cy="66424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0" name="Straight Arrow Connector 39"/>
            <p:cNvCxnSpPr/>
            <p:nvPr/>
          </p:nvCxnSpPr>
          <p:spPr>
            <a:xfrm flipH="1">
              <a:off x="4107221" y="5013832"/>
              <a:ext cx="433035" cy="34280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cxnSp>
        <p:nvCxnSpPr>
          <p:cNvPr id="41" name="Straight Connector 40"/>
          <p:cNvCxnSpPr/>
          <p:nvPr/>
        </p:nvCxnSpPr>
        <p:spPr>
          <a:xfrm>
            <a:off x="467255" y="979084"/>
            <a:ext cx="4313502"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41239" y="132893"/>
            <a:ext cx="1423620" cy="610731"/>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above which rating curve does not apply (ice jam): </a:t>
            </a:r>
            <a:r>
              <a:rPr lang="en-US" dirty="0" smtClean="0"/>
              <a:t>2.5 m</a:t>
            </a:r>
            <a:endParaRPr lang="en-US" sz="1100" dirty="0"/>
          </a:p>
        </p:txBody>
      </p:sp>
      <p:cxnSp>
        <p:nvCxnSpPr>
          <p:cNvPr id="43" name="Straight Arrow Connector 42"/>
          <p:cNvCxnSpPr/>
          <p:nvPr/>
        </p:nvCxnSpPr>
        <p:spPr>
          <a:xfrm>
            <a:off x="953049" y="697955"/>
            <a:ext cx="608940" cy="28273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flipH="1">
            <a:off x="1334391" y="8598615"/>
            <a:ext cx="4305296"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4636" y="7611727"/>
            <a:ext cx="1288632" cy="88080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0.76 m</a:t>
            </a:r>
            <a:endParaRPr lang="en-US" sz="1100" dirty="0"/>
          </a:p>
        </p:txBody>
      </p:sp>
      <p:cxnSp>
        <p:nvCxnSpPr>
          <p:cNvPr id="46" name="Straight Arrow Connector 45"/>
          <p:cNvCxnSpPr/>
          <p:nvPr/>
        </p:nvCxnSpPr>
        <p:spPr>
          <a:xfrm>
            <a:off x="1155987" y="8245853"/>
            <a:ext cx="1083036" cy="352762"/>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3703320" y="0"/>
            <a:ext cx="3143375" cy="369332"/>
          </a:xfrm>
          <a:prstGeom prst="rect">
            <a:avLst/>
          </a:prstGeom>
          <a:solidFill>
            <a:srgbClr val="FFFFFF"/>
          </a:solidFill>
        </p:spPr>
        <p:txBody>
          <a:bodyPr wrap="square" rtlCol="0">
            <a:spAutoFit/>
          </a:bodyPr>
          <a:lstStyle/>
          <a:p>
            <a:r>
              <a:rPr lang="en-US" dirty="0" smtClean="0"/>
              <a:t>Tuolumne River at Highway 120</a:t>
            </a:r>
            <a:endParaRPr lang="en-US" dirty="0"/>
          </a:p>
        </p:txBody>
      </p:sp>
      <p:sp>
        <p:nvSpPr>
          <p:cNvPr id="21" name="TextBox 20"/>
          <p:cNvSpPr txBox="1"/>
          <p:nvPr/>
        </p:nvSpPr>
        <p:spPr>
          <a:xfrm>
            <a:off x="4952097" y="485365"/>
            <a:ext cx="2066133" cy="5001369"/>
          </a:xfrm>
          <a:prstGeom prst="rect">
            <a:avLst/>
          </a:prstGeom>
          <a:noFill/>
        </p:spPr>
        <p:txBody>
          <a:bodyPr wrap="square" rtlCol="0">
            <a:spAutoFit/>
          </a:bodyPr>
          <a:lstStyle/>
          <a:p>
            <a:r>
              <a:rPr lang="en-US" sz="1100" b="1" dirty="0" err="1" smtClean="0"/>
              <a:t>BaRatin</a:t>
            </a:r>
            <a:r>
              <a:rPr lang="en-US" sz="1100" b="1" dirty="0" smtClean="0"/>
              <a:t> </a:t>
            </a:r>
            <a:r>
              <a:rPr lang="en-US" sz="1100" dirty="0" smtClean="0"/>
              <a:t>(stage in m, Q in </a:t>
            </a:r>
            <a:r>
              <a:rPr lang="en-US" sz="1100" dirty="0" err="1" smtClean="0"/>
              <a:t>cms</a:t>
            </a:r>
            <a:r>
              <a:rPr lang="en-US" sz="1100" dirty="0" smtClean="0"/>
              <a:t>):</a:t>
            </a:r>
          </a:p>
          <a:p>
            <a:endParaRPr lang="en-US" sz="1100" dirty="0" smtClean="0"/>
          </a:p>
          <a:p>
            <a:endParaRPr lang="en-US" sz="1100" dirty="0" smtClean="0"/>
          </a:p>
          <a:p>
            <a:endParaRPr lang="en-US" sz="1100" dirty="0"/>
          </a:p>
          <a:p>
            <a:endParaRPr lang="en-US" sz="1100" dirty="0" smtClean="0"/>
          </a:p>
          <a:p>
            <a:endParaRPr lang="en-US" sz="1100" dirty="0" smtClean="0"/>
          </a:p>
          <a:p>
            <a:endParaRPr lang="en-US" sz="1100" dirty="0" smtClean="0"/>
          </a:p>
          <a:p>
            <a:endParaRPr lang="en-US" sz="1100" dirty="0" smtClean="0"/>
          </a:p>
          <a:p>
            <a:endParaRPr lang="en-US" sz="1100" dirty="0"/>
          </a:p>
          <a:p>
            <a:endParaRPr lang="en-US" sz="1100" dirty="0"/>
          </a:p>
          <a:p>
            <a:r>
              <a:rPr lang="en-US" sz="1100" dirty="0" smtClean="0"/>
              <a:t>0.764609m &lt; H &lt;= 2.499m</a:t>
            </a:r>
          </a:p>
          <a:p>
            <a:r>
              <a:rPr lang="en-US" sz="1100" dirty="0" smtClean="0"/>
              <a:t>Q = 18.007*(H – 0.7169)^1.713</a:t>
            </a:r>
          </a:p>
          <a:p>
            <a:endParaRPr lang="en-US" sz="1100" dirty="0"/>
          </a:p>
          <a:p>
            <a:endParaRPr lang="en-US" sz="1100" dirty="0" smtClean="0"/>
          </a:p>
          <a:p>
            <a:endParaRPr lang="en-US" sz="1100" dirty="0"/>
          </a:p>
          <a:p>
            <a:endParaRPr lang="en-US" sz="1100" dirty="0"/>
          </a:p>
          <a:p>
            <a:endParaRPr lang="en-US" sz="1100" dirty="0" smtClean="0"/>
          </a:p>
          <a:p>
            <a:endParaRPr lang="en-US" sz="1100" dirty="0"/>
          </a:p>
          <a:p>
            <a:endParaRPr lang="en-US" sz="1100" dirty="0" smtClean="0"/>
          </a:p>
          <a:p>
            <a:endParaRPr lang="en-US" sz="1100" dirty="0"/>
          </a:p>
          <a:p>
            <a:endParaRPr lang="en-US" sz="1100" dirty="0" smtClean="0"/>
          </a:p>
          <a:p>
            <a:endParaRPr lang="en-US" sz="1100" dirty="0"/>
          </a:p>
          <a:p>
            <a:endParaRPr lang="en-US" sz="1100" dirty="0"/>
          </a:p>
          <a:p>
            <a:r>
              <a:rPr lang="en-US" sz="1100" dirty="0" smtClean="0"/>
              <a:t>H &lt; 0.764609m</a:t>
            </a:r>
          </a:p>
          <a:p>
            <a:r>
              <a:rPr lang="en-US" sz="1100" dirty="0" smtClean="0"/>
              <a:t>Q = 34.099*(</a:t>
            </a:r>
            <a:r>
              <a:rPr lang="en-US" sz="1100" dirty="0"/>
              <a:t>H – </a:t>
            </a:r>
            <a:r>
              <a:rPr lang="en-US" sz="1100" dirty="0" smtClean="0"/>
              <a:t>0.7460)^1.468</a:t>
            </a:r>
            <a:endParaRPr lang="en-US" sz="1100" dirty="0"/>
          </a:p>
          <a:p>
            <a:endParaRPr lang="en-US" sz="1100" dirty="0" smtClean="0"/>
          </a:p>
          <a:p>
            <a:endParaRPr lang="en-US" sz="1100" dirty="0"/>
          </a:p>
          <a:p>
            <a:endParaRPr lang="en-US" sz="1100" dirty="0" smtClean="0"/>
          </a:p>
        </p:txBody>
      </p:sp>
      <p:sp>
        <p:nvSpPr>
          <p:cNvPr id="22" name="TextBox 21"/>
          <p:cNvSpPr txBox="1"/>
          <p:nvPr/>
        </p:nvSpPr>
        <p:spPr>
          <a:xfrm>
            <a:off x="2480181" y="485365"/>
            <a:ext cx="2323113" cy="769441"/>
          </a:xfrm>
          <a:prstGeom prst="rect">
            <a:avLst/>
          </a:prstGeom>
          <a:noFill/>
        </p:spPr>
        <p:txBody>
          <a:bodyPr wrap="square" rtlCol="0">
            <a:spAutoFit/>
          </a:bodyPr>
          <a:lstStyle/>
          <a:p>
            <a:r>
              <a:rPr lang="en-US" sz="1100" b="1" dirty="0" smtClean="0"/>
              <a:t>Least Squares </a:t>
            </a:r>
            <a:r>
              <a:rPr lang="en-US" sz="1100" dirty="0" smtClean="0"/>
              <a:t>(stage in cm, Q in </a:t>
            </a:r>
            <a:r>
              <a:rPr lang="en-US" sz="1100" dirty="0" err="1" smtClean="0"/>
              <a:t>cfs</a:t>
            </a:r>
            <a:r>
              <a:rPr lang="en-US" sz="1100" dirty="0" smtClean="0"/>
              <a:t>): </a:t>
            </a:r>
          </a:p>
          <a:p>
            <a:r>
              <a:rPr lang="en-US" sz="1100" dirty="0" smtClean="0"/>
              <a:t>Q  = 0.188488*(H – 70)^1.75063</a:t>
            </a:r>
          </a:p>
          <a:p>
            <a:endParaRPr lang="en-US" sz="1100" dirty="0"/>
          </a:p>
          <a:p>
            <a:endParaRPr lang="en-US" sz="1100" dirty="0" smtClean="0"/>
          </a:p>
        </p:txBody>
      </p:sp>
      <p:sp>
        <p:nvSpPr>
          <p:cNvPr id="24" name="Left Brace 23"/>
          <p:cNvSpPr/>
          <p:nvPr/>
        </p:nvSpPr>
        <p:spPr>
          <a:xfrm rot="10800000">
            <a:off x="4839113" y="1021083"/>
            <a:ext cx="147558" cy="3476516"/>
          </a:xfrm>
          <a:prstGeom prst="leftBrace">
            <a:avLst>
              <a:gd name="adj1" fmla="val 8333"/>
              <a:gd name="adj2" fmla="val 63091"/>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Left Brace 24"/>
          <p:cNvSpPr/>
          <p:nvPr/>
        </p:nvSpPr>
        <p:spPr>
          <a:xfrm rot="10800000">
            <a:off x="4837870" y="4497600"/>
            <a:ext cx="137511" cy="74400"/>
          </a:xfrm>
          <a:prstGeom prst="leftBrace">
            <a:avLst>
              <a:gd name="adj1" fmla="val 8333"/>
              <a:gd name="adj2" fmla="val 58391"/>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292A23B7-37DC-8A4A-9988-CC944C08523F}" type="slidenum">
              <a:rPr lang="en-US" smtClean="0"/>
              <a:t>41</a:t>
            </a:fld>
            <a:endParaRPr lang="en-US"/>
          </a:p>
        </p:txBody>
      </p:sp>
    </p:spTree>
    <p:extLst>
      <p:ext uri="{BB962C8B-B14F-4D97-AF65-F5344CB8AC3E}">
        <p14:creationId xmlns:p14="http://schemas.microsoft.com/office/powerpoint/2010/main" val="316025916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038" t="5328" r="3691" b="401"/>
          <a:stretch/>
        </p:blipFill>
        <p:spPr>
          <a:xfrm>
            <a:off x="-1" y="2107353"/>
            <a:ext cx="6846695" cy="5415867"/>
          </a:xfrm>
          <a:prstGeom prst="rect">
            <a:avLst/>
          </a:prstGeom>
        </p:spPr>
      </p:pic>
      <p:grpSp>
        <p:nvGrpSpPr>
          <p:cNvPr id="5" name="Group 4"/>
          <p:cNvGrpSpPr/>
          <p:nvPr/>
        </p:nvGrpSpPr>
        <p:grpSpPr>
          <a:xfrm>
            <a:off x="597588" y="1047026"/>
            <a:ext cx="6100392" cy="5675164"/>
            <a:chOff x="3279741" y="3218559"/>
            <a:chExt cx="3843881" cy="2075444"/>
          </a:xfrm>
        </p:grpSpPr>
        <p:cxnSp>
          <p:nvCxnSpPr>
            <p:cNvPr id="6" name="Straight Connector 5"/>
            <p:cNvCxnSpPr/>
            <p:nvPr/>
          </p:nvCxnSpPr>
          <p:spPr>
            <a:xfrm flipH="1">
              <a:off x="3279741" y="5236861"/>
              <a:ext cx="3843881"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343275" y="4777526"/>
              <a:ext cx="1243927" cy="51647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0.76 m</a:t>
              </a:r>
              <a:endParaRPr lang="en-US" sz="1100" dirty="0"/>
            </a:p>
          </p:txBody>
        </p:sp>
        <p:sp>
          <p:nvSpPr>
            <p:cNvPr id="8" name="TextBox 7"/>
            <p:cNvSpPr txBox="1"/>
            <p:nvPr/>
          </p:nvSpPr>
          <p:spPr>
            <a:xfrm>
              <a:off x="5613342" y="3218559"/>
              <a:ext cx="1354484" cy="257310"/>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a:t>
              </a:r>
              <a:r>
                <a:rPr lang="en-US" dirty="0" smtClean="0"/>
                <a:t>2.5 m</a:t>
              </a:r>
              <a:endParaRPr lang="en-US" sz="1100" dirty="0"/>
            </a:p>
          </p:txBody>
        </p:sp>
        <p:cxnSp>
          <p:nvCxnSpPr>
            <p:cNvPr id="9" name="Straight Arrow Connector 8"/>
            <p:cNvCxnSpPr/>
            <p:nvPr/>
          </p:nvCxnSpPr>
          <p:spPr>
            <a:xfrm flipH="1">
              <a:off x="6182414" y="3419259"/>
              <a:ext cx="68641" cy="188182"/>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flipH="1">
              <a:off x="3534156" y="5027490"/>
              <a:ext cx="253614" cy="209371"/>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cxnSp>
        <p:nvCxnSpPr>
          <p:cNvPr id="11" name="Straight Connector 10"/>
          <p:cNvCxnSpPr/>
          <p:nvPr/>
        </p:nvCxnSpPr>
        <p:spPr>
          <a:xfrm>
            <a:off x="597588" y="2238436"/>
            <a:ext cx="6100392"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434591" y="1202266"/>
            <a:ext cx="1573898" cy="753592"/>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above which rating curve does not apply (ice jam): </a:t>
            </a:r>
            <a:r>
              <a:rPr lang="en-US" dirty="0" smtClean="0"/>
              <a:t>2.5 m</a:t>
            </a:r>
            <a:endParaRPr lang="en-US" sz="1100" dirty="0"/>
          </a:p>
        </p:txBody>
      </p:sp>
      <p:cxnSp>
        <p:nvCxnSpPr>
          <p:cNvPr id="20" name="Straight Arrow Connector 19"/>
          <p:cNvCxnSpPr/>
          <p:nvPr/>
        </p:nvCxnSpPr>
        <p:spPr>
          <a:xfrm>
            <a:off x="3143250" y="1783336"/>
            <a:ext cx="221368" cy="48331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3703320" y="0"/>
            <a:ext cx="3143375" cy="369332"/>
          </a:xfrm>
          <a:prstGeom prst="rect">
            <a:avLst/>
          </a:prstGeom>
          <a:solidFill>
            <a:srgbClr val="FFFFFF"/>
          </a:solidFill>
        </p:spPr>
        <p:txBody>
          <a:bodyPr wrap="square" rtlCol="0">
            <a:spAutoFit/>
          </a:bodyPr>
          <a:lstStyle/>
          <a:p>
            <a:r>
              <a:rPr lang="en-US" dirty="0" smtClean="0"/>
              <a:t>Tuolumne River at Highway 120</a:t>
            </a:r>
            <a:endParaRPr lang="en-US" dirty="0"/>
          </a:p>
        </p:txBody>
      </p:sp>
      <p:sp>
        <p:nvSpPr>
          <p:cNvPr id="16" name="TextBox 15"/>
          <p:cNvSpPr txBox="1"/>
          <p:nvPr/>
        </p:nvSpPr>
        <p:spPr>
          <a:xfrm>
            <a:off x="0" y="0"/>
            <a:ext cx="1543176" cy="369332"/>
          </a:xfrm>
          <a:prstGeom prst="rect">
            <a:avLst/>
          </a:prstGeom>
          <a:solidFill>
            <a:srgbClr val="FFFFFF"/>
          </a:solidFill>
        </p:spPr>
        <p:txBody>
          <a:bodyPr wrap="square" rtlCol="0">
            <a:spAutoFit/>
          </a:bodyPr>
          <a:lstStyle/>
          <a:p>
            <a:r>
              <a:rPr lang="en-US" dirty="0" smtClean="0"/>
              <a:t>Log-Log View</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42</a:t>
            </a:fld>
            <a:endParaRPr lang="en-US"/>
          </a:p>
        </p:txBody>
      </p:sp>
    </p:spTree>
    <p:extLst>
      <p:ext uri="{BB962C8B-B14F-4D97-AF65-F5344CB8AC3E}">
        <p14:creationId xmlns:p14="http://schemas.microsoft.com/office/powerpoint/2010/main" val="145393046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02253"/>
            <a:ext cx="6858000" cy="3867678"/>
          </a:xfrm>
          <a:prstGeom prst="rect">
            <a:avLst/>
          </a:prstGeom>
        </p:spPr>
      </p:pic>
      <p:sp>
        <p:nvSpPr>
          <p:cNvPr id="3" name="TextBox 2"/>
          <p:cNvSpPr txBox="1"/>
          <p:nvPr/>
        </p:nvSpPr>
        <p:spPr>
          <a:xfrm>
            <a:off x="172606" y="578923"/>
            <a:ext cx="6164494" cy="923330"/>
          </a:xfrm>
          <a:prstGeom prst="rect">
            <a:avLst/>
          </a:prstGeom>
          <a:noFill/>
        </p:spPr>
        <p:txBody>
          <a:bodyPr wrap="square" rtlCol="0">
            <a:spAutoFit/>
          </a:bodyPr>
          <a:lstStyle/>
          <a:p>
            <a:r>
              <a:rPr lang="en-US" dirty="0" smtClean="0"/>
              <a:t>Photo on 29 July 2015; red shows gravel bar section control.  16:00 on 29 July 2015:  </a:t>
            </a:r>
            <a:r>
              <a:rPr lang="en-US" dirty="0" smtClean="0"/>
              <a:t>Gage height of  </a:t>
            </a:r>
            <a:r>
              <a:rPr lang="en-US" dirty="0" smtClean="0"/>
              <a:t>zero flow 2.79 </a:t>
            </a:r>
            <a:r>
              <a:rPr lang="en-US" dirty="0" err="1" smtClean="0"/>
              <a:t>ft</a:t>
            </a:r>
            <a:r>
              <a:rPr lang="en-US" dirty="0" smtClean="0"/>
              <a:t> – 0.86 </a:t>
            </a:r>
            <a:r>
              <a:rPr lang="en-US" dirty="0" err="1" smtClean="0"/>
              <a:t>ft</a:t>
            </a:r>
            <a:r>
              <a:rPr lang="en-US" dirty="0" smtClean="0"/>
              <a:t> = 1.93 </a:t>
            </a:r>
            <a:r>
              <a:rPr lang="en-US" dirty="0" err="1" smtClean="0"/>
              <a:t>ft</a:t>
            </a:r>
            <a:endParaRPr lang="en-US" dirty="0"/>
          </a:p>
        </p:txBody>
      </p:sp>
      <p:sp>
        <p:nvSpPr>
          <p:cNvPr id="4" name="TextBox 3"/>
          <p:cNvSpPr txBox="1"/>
          <p:nvPr/>
        </p:nvSpPr>
        <p:spPr>
          <a:xfrm>
            <a:off x="3703320" y="0"/>
            <a:ext cx="3143375" cy="369332"/>
          </a:xfrm>
          <a:prstGeom prst="rect">
            <a:avLst/>
          </a:prstGeom>
          <a:solidFill>
            <a:srgbClr val="FFFFFF"/>
          </a:solidFill>
        </p:spPr>
        <p:txBody>
          <a:bodyPr wrap="square" rtlCol="0">
            <a:spAutoFit/>
          </a:bodyPr>
          <a:lstStyle/>
          <a:p>
            <a:r>
              <a:rPr lang="en-US" dirty="0" smtClean="0"/>
              <a:t>Tuolumne River at Highway 120</a:t>
            </a:r>
            <a:endParaRPr lang="en-US" dirty="0"/>
          </a:p>
        </p:txBody>
      </p:sp>
      <p:sp>
        <p:nvSpPr>
          <p:cNvPr id="5" name="Slide Number Placeholder 4"/>
          <p:cNvSpPr>
            <a:spLocks noGrp="1"/>
          </p:cNvSpPr>
          <p:nvPr>
            <p:ph type="sldNum" sz="quarter" idx="12"/>
          </p:nvPr>
        </p:nvSpPr>
        <p:spPr/>
        <p:txBody>
          <a:bodyPr/>
          <a:lstStyle/>
          <a:p>
            <a:fld id="{292A23B7-37DC-8A4A-9988-CC944C08523F}" type="slidenum">
              <a:rPr lang="en-US" smtClean="0"/>
              <a:t>43</a:t>
            </a:fld>
            <a:endParaRPr lang="en-US"/>
          </a:p>
        </p:txBody>
      </p:sp>
      <p:pic>
        <p:nvPicPr>
          <p:cNvPr id="6" name="Picture 5" descr="TM120_discharge_2009_withconfint.png"/>
          <p:cNvPicPr>
            <a:picLocks noChangeAspect="1"/>
          </p:cNvPicPr>
          <p:nvPr/>
        </p:nvPicPr>
        <p:blipFill rotWithShape="1">
          <a:blip r:embed="rId3">
            <a:extLst>
              <a:ext uri="{28A0092B-C50C-407E-A947-70E740481C1C}">
                <a14:useLocalDpi xmlns:a14="http://schemas.microsoft.com/office/drawing/2010/main" val="0"/>
              </a:ext>
            </a:extLst>
          </a:blip>
          <a:srcRect l="5393" t="4510" r="7596"/>
          <a:stretch/>
        </p:blipFill>
        <p:spPr>
          <a:xfrm>
            <a:off x="90670" y="4781481"/>
            <a:ext cx="5967230" cy="3804620"/>
          </a:xfrm>
          <a:prstGeom prst="rect">
            <a:avLst/>
          </a:prstGeom>
        </p:spPr>
      </p:pic>
      <p:sp>
        <p:nvSpPr>
          <p:cNvPr id="7" name="TextBox 6"/>
          <p:cNvSpPr txBox="1"/>
          <p:nvPr/>
        </p:nvSpPr>
        <p:spPr>
          <a:xfrm>
            <a:off x="332882" y="8418128"/>
            <a:ext cx="5498729" cy="646331"/>
          </a:xfrm>
          <a:prstGeom prst="rect">
            <a:avLst/>
          </a:prstGeom>
          <a:noFill/>
        </p:spPr>
        <p:txBody>
          <a:bodyPr wrap="square" rtlCol="0">
            <a:spAutoFit/>
          </a:bodyPr>
          <a:lstStyle/>
          <a:p>
            <a:r>
              <a:rPr lang="en-US" dirty="0" smtClean="0"/>
              <a:t>The rating curve at this location has greater confidence than at many of the other sites.</a:t>
            </a:r>
            <a:endParaRPr lang="en-US" dirty="0"/>
          </a:p>
        </p:txBody>
      </p:sp>
    </p:spTree>
    <p:extLst>
      <p:ext uri="{BB962C8B-B14F-4D97-AF65-F5344CB8AC3E}">
        <p14:creationId xmlns:p14="http://schemas.microsoft.com/office/powerpoint/2010/main" val="107445238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42900" y="-6364"/>
            <a:ext cx="6172200" cy="988483"/>
          </a:xfrm>
        </p:spPr>
        <p:txBody>
          <a:bodyPr/>
          <a:lstStyle/>
          <a:p>
            <a:r>
              <a:rPr lang="en-US" dirty="0" smtClean="0"/>
              <a:t>Delaney Creek</a:t>
            </a:r>
            <a:endParaRPr lang="en-US" dirty="0"/>
          </a:p>
        </p:txBody>
      </p:sp>
      <p:sp>
        <p:nvSpPr>
          <p:cNvPr id="4" name="Slide Number Placeholder 3"/>
          <p:cNvSpPr>
            <a:spLocks noGrp="1"/>
          </p:cNvSpPr>
          <p:nvPr>
            <p:ph type="sldNum" sz="quarter" idx="12"/>
          </p:nvPr>
        </p:nvSpPr>
        <p:spPr/>
        <p:txBody>
          <a:bodyPr/>
          <a:lstStyle/>
          <a:p>
            <a:fld id="{292A23B7-37DC-8A4A-9988-CC944C08523F}" type="slidenum">
              <a:rPr lang="en-US" smtClean="0"/>
              <a:t>44</a:t>
            </a:fld>
            <a:endParaRPr lang="en-US"/>
          </a:p>
        </p:txBody>
      </p:sp>
      <p:pic>
        <p:nvPicPr>
          <p:cNvPr id="6" name="Picture 5"/>
          <p:cNvPicPr>
            <a:picLocks noChangeAspect="1"/>
          </p:cNvPicPr>
          <p:nvPr/>
        </p:nvPicPr>
        <p:blipFill>
          <a:blip r:embed="rId2"/>
          <a:stretch>
            <a:fillRect/>
          </a:stretch>
        </p:blipFill>
        <p:spPr>
          <a:xfrm>
            <a:off x="0" y="982119"/>
            <a:ext cx="6858000" cy="4899669"/>
          </a:xfrm>
          <a:prstGeom prst="rect">
            <a:avLst/>
          </a:prstGeom>
        </p:spPr>
      </p:pic>
      <p:cxnSp>
        <p:nvCxnSpPr>
          <p:cNvPr id="11" name="Straight Arrow Connector 10"/>
          <p:cNvCxnSpPr/>
          <p:nvPr/>
        </p:nvCxnSpPr>
        <p:spPr>
          <a:xfrm flipH="1" flipV="1">
            <a:off x="2717800" y="3877720"/>
            <a:ext cx="228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5969000" y="2142053"/>
            <a:ext cx="228600"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981200" y="4373020"/>
            <a:ext cx="1473200" cy="646331"/>
          </a:xfrm>
          <a:prstGeom prst="rect">
            <a:avLst/>
          </a:prstGeom>
          <a:noFill/>
          <a:ln>
            <a:noFill/>
          </a:ln>
        </p:spPr>
        <p:txBody>
          <a:bodyPr wrap="square" rtlCol="0">
            <a:spAutoFit/>
          </a:bodyPr>
          <a:lstStyle/>
          <a:p>
            <a:r>
              <a:rPr lang="en-US" b="1" dirty="0" smtClean="0">
                <a:solidFill>
                  <a:schemeClr val="tx2">
                    <a:lumMod val="40000"/>
                    <a:lumOff val="60000"/>
                  </a:schemeClr>
                </a:solidFill>
              </a:rPr>
              <a:t>Meadow site (stilling tube)</a:t>
            </a:r>
            <a:endParaRPr lang="en-US" b="1" dirty="0">
              <a:solidFill>
                <a:schemeClr val="tx2">
                  <a:lumMod val="40000"/>
                  <a:lumOff val="60000"/>
                </a:schemeClr>
              </a:solidFill>
            </a:endParaRPr>
          </a:p>
        </p:txBody>
      </p:sp>
      <p:sp>
        <p:nvSpPr>
          <p:cNvPr id="14" name="TextBox 13"/>
          <p:cNvSpPr txBox="1"/>
          <p:nvPr/>
        </p:nvSpPr>
        <p:spPr>
          <a:xfrm>
            <a:off x="5272616" y="2642616"/>
            <a:ext cx="1570567" cy="646331"/>
          </a:xfrm>
          <a:prstGeom prst="rect">
            <a:avLst/>
          </a:prstGeom>
          <a:noFill/>
          <a:ln>
            <a:noFill/>
          </a:ln>
        </p:spPr>
        <p:txBody>
          <a:bodyPr wrap="square" rtlCol="0">
            <a:spAutoFit/>
          </a:bodyPr>
          <a:lstStyle/>
          <a:p>
            <a:r>
              <a:rPr lang="en-US" b="1" dirty="0" smtClean="0">
                <a:solidFill>
                  <a:schemeClr val="tx2">
                    <a:lumMod val="40000"/>
                    <a:lumOff val="60000"/>
                  </a:schemeClr>
                </a:solidFill>
              </a:rPr>
              <a:t>Trail site</a:t>
            </a:r>
          </a:p>
          <a:p>
            <a:r>
              <a:rPr lang="en-US" b="1" dirty="0" smtClean="0">
                <a:solidFill>
                  <a:schemeClr val="tx2">
                    <a:lumMod val="40000"/>
                    <a:lumOff val="60000"/>
                  </a:schemeClr>
                </a:solidFill>
              </a:rPr>
              <a:t>(stilling tube)</a:t>
            </a:r>
            <a:endParaRPr lang="en-US" b="1" dirty="0">
              <a:solidFill>
                <a:schemeClr val="tx2">
                  <a:lumMod val="40000"/>
                  <a:lumOff val="60000"/>
                </a:schemeClr>
              </a:solidFill>
            </a:endParaRPr>
          </a:p>
        </p:txBody>
      </p:sp>
      <p:cxnSp>
        <p:nvCxnSpPr>
          <p:cNvPr id="15" name="Straight Arrow Connector 14"/>
          <p:cNvCxnSpPr/>
          <p:nvPr/>
        </p:nvCxnSpPr>
        <p:spPr>
          <a:xfrm flipH="1">
            <a:off x="609600" y="3112858"/>
            <a:ext cx="609600" cy="516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872066" y="2466527"/>
            <a:ext cx="1219201" cy="646331"/>
          </a:xfrm>
          <a:prstGeom prst="rect">
            <a:avLst/>
          </a:prstGeom>
          <a:noFill/>
          <a:ln>
            <a:noFill/>
          </a:ln>
        </p:spPr>
        <p:txBody>
          <a:bodyPr wrap="square" rtlCol="0">
            <a:spAutoFit/>
          </a:bodyPr>
          <a:lstStyle/>
          <a:p>
            <a:r>
              <a:rPr lang="en-US" b="1" dirty="0" smtClean="0">
                <a:solidFill>
                  <a:schemeClr val="tx2">
                    <a:lumMod val="40000"/>
                    <a:lumOff val="60000"/>
                  </a:schemeClr>
                </a:solidFill>
              </a:rPr>
              <a:t>Tuolumne River</a:t>
            </a:r>
            <a:endParaRPr lang="en-US" b="1" dirty="0">
              <a:solidFill>
                <a:schemeClr val="tx2">
                  <a:lumMod val="40000"/>
                  <a:lumOff val="60000"/>
                </a:schemeClr>
              </a:solidFill>
            </a:endParaRPr>
          </a:p>
        </p:txBody>
      </p:sp>
      <p:cxnSp>
        <p:nvCxnSpPr>
          <p:cNvPr id="22" name="Straight Arrow Connector 21"/>
          <p:cNvCxnSpPr/>
          <p:nvPr/>
        </p:nvCxnSpPr>
        <p:spPr>
          <a:xfrm>
            <a:off x="4563533" y="1667933"/>
            <a:ext cx="889000" cy="3017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454400" y="1162524"/>
            <a:ext cx="1219201" cy="646331"/>
          </a:xfrm>
          <a:prstGeom prst="rect">
            <a:avLst/>
          </a:prstGeom>
          <a:noFill/>
          <a:ln>
            <a:noFill/>
          </a:ln>
        </p:spPr>
        <p:txBody>
          <a:bodyPr wrap="square" rtlCol="0">
            <a:spAutoFit/>
          </a:bodyPr>
          <a:lstStyle/>
          <a:p>
            <a:r>
              <a:rPr lang="en-US" b="1" dirty="0" smtClean="0">
                <a:solidFill>
                  <a:schemeClr val="tx2">
                    <a:lumMod val="40000"/>
                    <a:lumOff val="60000"/>
                  </a:schemeClr>
                </a:solidFill>
              </a:rPr>
              <a:t>Trail to Glen </a:t>
            </a:r>
            <a:r>
              <a:rPr lang="en-US" b="1" dirty="0" err="1" smtClean="0">
                <a:solidFill>
                  <a:schemeClr val="tx2">
                    <a:lumMod val="40000"/>
                    <a:lumOff val="60000"/>
                  </a:schemeClr>
                </a:solidFill>
              </a:rPr>
              <a:t>Aulin</a:t>
            </a:r>
            <a:endParaRPr lang="en-US" b="1" dirty="0">
              <a:solidFill>
                <a:schemeClr val="tx2">
                  <a:lumMod val="40000"/>
                  <a:lumOff val="60000"/>
                </a:schemeClr>
              </a:solidFill>
            </a:endParaRPr>
          </a:p>
        </p:txBody>
      </p:sp>
      <p:sp>
        <p:nvSpPr>
          <p:cNvPr id="17" name="TextBox 16"/>
          <p:cNvSpPr txBox="1"/>
          <p:nvPr/>
        </p:nvSpPr>
        <p:spPr>
          <a:xfrm>
            <a:off x="0" y="924378"/>
            <a:ext cx="2157805" cy="1200329"/>
          </a:xfrm>
          <a:prstGeom prst="rect">
            <a:avLst/>
          </a:prstGeom>
          <a:solidFill>
            <a:schemeClr val="bg1"/>
          </a:solidFill>
          <a:ln w="28575" cmpd="sng">
            <a:solidFill>
              <a:schemeClr val="tx1"/>
            </a:solidFill>
          </a:ln>
        </p:spPr>
        <p:txBody>
          <a:bodyPr wrap="square" rtlCol="0">
            <a:spAutoFit/>
          </a:bodyPr>
          <a:lstStyle/>
          <a:p>
            <a:r>
              <a:rPr lang="en-US" dirty="0" smtClean="0"/>
              <a:t>Latitude: 37.883</a:t>
            </a:r>
          </a:p>
          <a:p>
            <a:r>
              <a:rPr lang="en-US" dirty="0" smtClean="0"/>
              <a:t>Longitude: -119.381</a:t>
            </a:r>
          </a:p>
          <a:p>
            <a:r>
              <a:rPr lang="en-US" dirty="0" smtClean="0"/>
              <a:t>Datum: NAD83</a:t>
            </a:r>
          </a:p>
          <a:p>
            <a:r>
              <a:rPr lang="en-US" dirty="0" smtClean="0"/>
              <a:t>Elevation: 2600 m</a:t>
            </a:r>
            <a:endParaRPr lang="en-US" dirty="0"/>
          </a:p>
        </p:txBody>
      </p:sp>
      <p:pic>
        <p:nvPicPr>
          <p:cNvPr id="2" name="Picture 1" descr="Delaney_Meadow_08_15.png"/>
          <p:cNvPicPr>
            <a:picLocks noChangeAspect="1"/>
          </p:cNvPicPr>
          <p:nvPr/>
        </p:nvPicPr>
        <p:blipFill rotWithShape="1">
          <a:blip r:embed="rId3">
            <a:extLst>
              <a:ext uri="{28A0092B-C50C-407E-A947-70E740481C1C}">
                <a14:useLocalDpi xmlns:a14="http://schemas.microsoft.com/office/drawing/2010/main" val="0"/>
              </a:ext>
            </a:extLst>
          </a:blip>
          <a:srcRect l="5000" t="5308" r="7165"/>
          <a:stretch/>
        </p:blipFill>
        <p:spPr>
          <a:xfrm>
            <a:off x="0" y="5971841"/>
            <a:ext cx="6515100" cy="2631179"/>
          </a:xfrm>
          <a:prstGeom prst="rect">
            <a:avLst/>
          </a:prstGeom>
        </p:spPr>
      </p:pic>
      <p:sp>
        <p:nvSpPr>
          <p:cNvPr id="8" name="TextBox 7"/>
          <p:cNvSpPr txBox="1"/>
          <p:nvPr/>
        </p:nvSpPr>
        <p:spPr>
          <a:xfrm>
            <a:off x="342900" y="8603020"/>
            <a:ext cx="5626100" cy="307777"/>
          </a:xfrm>
          <a:prstGeom prst="rect">
            <a:avLst/>
          </a:prstGeom>
          <a:noFill/>
        </p:spPr>
        <p:txBody>
          <a:bodyPr wrap="square" rtlCol="0">
            <a:spAutoFit/>
          </a:bodyPr>
          <a:lstStyle/>
          <a:p>
            <a:r>
              <a:rPr lang="en-US" sz="1400" dirty="0" smtClean="0"/>
              <a:t>Meadow site only is available at this time.  Notice frequency of ice jams.</a:t>
            </a:r>
            <a:endParaRPr lang="en-US" sz="1400" dirty="0"/>
          </a:p>
        </p:txBody>
      </p:sp>
    </p:spTree>
    <p:extLst>
      <p:ext uri="{BB962C8B-B14F-4D97-AF65-F5344CB8AC3E}">
        <p14:creationId xmlns:p14="http://schemas.microsoft.com/office/powerpoint/2010/main" val="2942279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Grp="1"/>
          </p:cNvGraphicFramePr>
          <p:nvPr>
            <p:extLst>
              <p:ext uri="{D42A27DB-BD31-4B8C-83A1-F6EECF244321}">
                <p14:modId xmlns:p14="http://schemas.microsoft.com/office/powerpoint/2010/main" val="1584169904"/>
              </p:ext>
            </p:extLst>
          </p:nvPr>
        </p:nvGraphicFramePr>
        <p:xfrm>
          <a:off x="0" y="924825"/>
          <a:ext cx="6858000" cy="4259763"/>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Connector 7"/>
          <p:cNvCxnSpPr/>
          <p:nvPr/>
        </p:nvCxnSpPr>
        <p:spPr>
          <a:xfrm>
            <a:off x="657853" y="3451851"/>
            <a:ext cx="4094480" cy="0"/>
          </a:xfrm>
          <a:prstGeom prst="line">
            <a:avLst/>
          </a:pr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41343" y="2239564"/>
            <a:ext cx="5854700" cy="1016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60400" y="1001015"/>
            <a:ext cx="5854700" cy="1016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5400000">
            <a:off x="3559425" y="-75447"/>
            <a:ext cx="236990" cy="4165600"/>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Left Brace 13"/>
          <p:cNvSpPr/>
          <p:nvPr/>
        </p:nvSpPr>
        <p:spPr>
          <a:xfrm rot="16200000">
            <a:off x="3311672" y="591593"/>
            <a:ext cx="234656" cy="3540754"/>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p:cNvSpPr/>
          <p:nvPr/>
        </p:nvSpPr>
        <p:spPr>
          <a:xfrm>
            <a:off x="2404363" y="3451851"/>
            <a:ext cx="234949" cy="1282709"/>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Left Brace 17"/>
          <p:cNvSpPr/>
          <p:nvPr/>
        </p:nvSpPr>
        <p:spPr>
          <a:xfrm rot="10800000">
            <a:off x="4752334" y="2637974"/>
            <a:ext cx="474979" cy="2096586"/>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Arrow Connector 19"/>
          <p:cNvCxnSpPr>
            <a:stCxn id="22" idx="1"/>
          </p:cNvCxnSpPr>
          <p:nvPr/>
        </p:nvCxnSpPr>
        <p:spPr>
          <a:xfrm flipH="1" flipV="1">
            <a:off x="1686560" y="1050565"/>
            <a:ext cx="822960" cy="20486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509520" y="1024592"/>
            <a:ext cx="4348480" cy="461665"/>
          </a:xfrm>
          <a:prstGeom prst="rect">
            <a:avLst/>
          </a:prstGeom>
          <a:noFill/>
        </p:spPr>
        <p:txBody>
          <a:bodyPr wrap="square" rtlCol="0">
            <a:spAutoFit/>
          </a:bodyPr>
          <a:lstStyle/>
          <a:p>
            <a:r>
              <a:rPr lang="en-US" sz="1200" dirty="0" smtClean="0"/>
              <a:t>Maximum Stage Depth for which Rating Curve and Confidence Bounds are valid: 1.2 m</a:t>
            </a:r>
            <a:endParaRPr lang="en-US" sz="1200" dirty="0"/>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29412"/>
          <a:stretch/>
        </p:blipFill>
        <p:spPr>
          <a:xfrm rot="5400000">
            <a:off x="236280" y="5172862"/>
            <a:ext cx="3723520" cy="3956278"/>
          </a:xfrm>
          <a:prstGeom prst="rect">
            <a:avLst/>
          </a:prstGeom>
        </p:spPr>
      </p:pic>
      <p:sp>
        <p:nvSpPr>
          <p:cNvPr id="17" name="Left Brace 16"/>
          <p:cNvSpPr/>
          <p:nvPr/>
        </p:nvSpPr>
        <p:spPr>
          <a:xfrm rot="17581821">
            <a:off x="1615831" y="6149536"/>
            <a:ext cx="419488" cy="1590097"/>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Arrow Connector 3"/>
          <p:cNvCxnSpPr/>
          <p:nvPr/>
        </p:nvCxnSpPr>
        <p:spPr>
          <a:xfrm>
            <a:off x="976872" y="5870229"/>
            <a:ext cx="637291" cy="450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2098040" y="5926927"/>
            <a:ext cx="2608830" cy="942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777925" y="6147569"/>
            <a:ext cx="976953" cy="79586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754878" y="5870229"/>
            <a:ext cx="1405892" cy="400110"/>
          </a:xfrm>
          <a:prstGeom prst="rect">
            <a:avLst/>
          </a:prstGeom>
          <a:noFill/>
        </p:spPr>
        <p:txBody>
          <a:bodyPr wrap="square" rtlCol="0">
            <a:spAutoFit/>
          </a:bodyPr>
          <a:lstStyle/>
          <a:p>
            <a:r>
              <a:rPr lang="en-US" sz="2000" dirty="0" smtClean="0"/>
              <a:t>Floodplain</a:t>
            </a:r>
            <a:endParaRPr lang="en-US" sz="2000" dirty="0"/>
          </a:p>
        </p:txBody>
      </p:sp>
      <p:sp>
        <p:nvSpPr>
          <p:cNvPr id="26" name="TextBox 25"/>
          <p:cNvSpPr txBox="1"/>
          <p:nvPr/>
        </p:nvSpPr>
        <p:spPr>
          <a:xfrm>
            <a:off x="1099780" y="7056710"/>
            <a:ext cx="1405892" cy="461665"/>
          </a:xfrm>
          <a:prstGeom prst="rect">
            <a:avLst/>
          </a:prstGeom>
          <a:noFill/>
        </p:spPr>
        <p:txBody>
          <a:bodyPr wrap="square" rtlCol="0">
            <a:spAutoFit/>
          </a:bodyPr>
          <a:lstStyle/>
          <a:p>
            <a:r>
              <a:rPr lang="en-US" sz="2400" dirty="0" smtClean="0">
                <a:solidFill>
                  <a:schemeClr val="bg1"/>
                </a:solidFill>
              </a:rPr>
              <a:t>Channel</a:t>
            </a:r>
            <a:endParaRPr lang="en-US" sz="2400" dirty="0">
              <a:solidFill>
                <a:schemeClr val="bg1"/>
              </a:solidFill>
            </a:endParaRPr>
          </a:p>
        </p:txBody>
      </p:sp>
      <p:sp>
        <p:nvSpPr>
          <p:cNvPr id="27" name="TextBox 26"/>
          <p:cNvSpPr txBox="1"/>
          <p:nvPr/>
        </p:nvSpPr>
        <p:spPr>
          <a:xfrm>
            <a:off x="194251" y="5465262"/>
            <a:ext cx="1811059" cy="461665"/>
          </a:xfrm>
          <a:prstGeom prst="rect">
            <a:avLst/>
          </a:prstGeom>
          <a:noFill/>
        </p:spPr>
        <p:txBody>
          <a:bodyPr wrap="square" rtlCol="0">
            <a:spAutoFit/>
          </a:bodyPr>
          <a:lstStyle/>
          <a:p>
            <a:r>
              <a:rPr lang="en-US" sz="2400" dirty="0" smtClean="0">
                <a:solidFill>
                  <a:schemeClr val="bg1"/>
                </a:solidFill>
              </a:rPr>
              <a:t>Instrument</a:t>
            </a:r>
            <a:endParaRPr lang="en-US" sz="2400" dirty="0">
              <a:solidFill>
                <a:schemeClr val="bg1"/>
              </a:solidFill>
            </a:endParaRPr>
          </a:p>
        </p:txBody>
      </p:sp>
      <p:sp>
        <p:nvSpPr>
          <p:cNvPr id="21" name="TextBox 20"/>
          <p:cNvSpPr txBox="1"/>
          <p:nvPr/>
        </p:nvSpPr>
        <p:spPr>
          <a:xfrm>
            <a:off x="2971800" y="2951988"/>
            <a:ext cx="1564105" cy="370451"/>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Width </a:t>
            </a:r>
            <a:r>
              <a:rPr lang="en-US" dirty="0" smtClean="0"/>
              <a:t>used </a:t>
            </a:r>
            <a:r>
              <a:rPr lang="en-US" sz="1100" dirty="0" smtClean="0"/>
              <a:t>for Section Control: 6 m +- 1m</a:t>
            </a:r>
            <a:endParaRPr lang="en-US" sz="1100" dirty="0"/>
          </a:p>
        </p:txBody>
      </p:sp>
      <p:sp>
        <p:nvSpPr>
          <p:cNvPr id="25" name="Left Brace 24"/>
          <p:cNvSpPr/>
          <p:nvPr/>
        </p:nvSpPr>
        <p:spPr>
          <a:xfrm rot="5400000">
            <a:off x="3720459" y="2732661"/>
            <a:ext cx="120379" cy="1318006"/>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ight Arrow 27"/>
          <p:cNvSpPr/>
          <p:nvPr/>
        </p:nvSpPr>
        <p:spPr>
          <a:xfrm rot="18036113">
            <a:off x="789037" y="7805533"/>
            <a:ext cx="1177820" cy="999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TextBox 28"/>
          <p:cNvSpPr txBox="1"/>
          <p:nvPr/>
        </p:nvSpPr>
        <p:spPr>
          <a:xfrm rot="17892465">
            <a:off x="875376" y="8183763"/>
            <a:ext cx="825392" cy="461665"/>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sp>
        <p:nvSpPr>
          <p:cNvPr id="3" name="TextBox 2"/>
          <p:cNvSpPr txBox="1"/>
          <p:nvPr/>
        </p:nvSpPr>
        <p:spPr>
          <a:xfrm>
            <a:off x="4266401" y="8620569"/>
            <a:ext cx="2170357" cy="369332"/>
          </a:xfrm>
          <a:prstGeom prst="rect">
            <a:avLst/>
          </a:prstGeom>
          <a:noFill/>
        </p:spPr>
        <p:txBody>
          <a:bodyPr wrap="square" rtlCol="0">
            <a:spAutoFit/>
          </a:bodyPr>
          <a:lstStyle/>
          <a:p>
            <a:r>
              <a:rPr lang="en-US" dirty="0" smtClean="0"/>
              <a:t>Slope: 0.00422 m/m</a:t>
            </a:r>
            <a:endParaRPr lang="en-US" dirty="0"/>
          </a:p>
        </p:txBody>
      </p:sp>
      <p:sp>
        <p:nvSpPr>
          <p:cNvPr id="30" name="TextBox 29"/>
          <p:cNvSpPr txBox="1"/>
          <p:nvPr/>
        </p:nvSpPr>
        <p:spPr>
          <a:xfrm>
            <a:off x="242763" y="528432"/>
            <a:ext cx="1415859" cy="400110"/>
          </a:xfrm>
          <a:prstGeom prst="rect">
            <a:avLst/>
          </a:prstGeom>
          <a:noFill/>
        </p:spPr>
        <p:txBody>
          <a:bodyPr wrap="square" rtlCol="0">
            <a:spAutoFit/>
          </a:bodyPr>
          <a:lstStyle/>
          <a:p>
            <a:r>
              <a:rPr lang="en-US" sz="2000" dirty="0" smtClean="0">
                <a:solidFill>
                  <a:srgbClr val="C00000"/>
                </a:solidFill>
              </a:rPr>
              <a:t>River Right</a:t>
            </a:r>
            <a:endParaRPr lang="en-US" sz="2000" dirty="0">
              <a:solidFill>
                <a:srgbClr val="C00000"/>
              </a:solidFill>
            </a:endParaRPr>
          </a:p>
        </p:txBody>
      </p:sp>
      <p:cxnSp>
        <p:nvCxnSpPr>
          <p:cNvPr id="31" name="Straight Arrow Connector 30"/>
          <p:cNvCxnSpPr/>
          <p:nvPr/>
        </p:nvCxnSpPr>
        <p:spPr>
          <a:xfrm flipH="1" flipV="1">
            <a:off x="4467782" y="3474637"/>
            <a:ext cx="569696" cy="1581708"/>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683760" y="5057006"/>
            <a:ext cx="1736299" cy="400110"/>
          </a:xfrm>
          <a:prstGeom prst="rect">
            <a:avLst/>
          </a:prstGeom>
          <a:noFill/>
        </p:spPr>
        <p:txBody>
          <a:bodyPr wrap="square" rtlCol="0">
            <a:spAutoFit/>
          </a:bodyPr>
          <a:lstStyle/>
          <a:p>
            <a:r>
              <a:rPr lang="en-US" sz="2000" dirty="0" smtClean="0"/>
              <a:t>Instrument</a:t>
            </a:r>
            <a:endParaRPr lang="en-US" sz="2000" dirty="0"/>
          </a:p>
        </p:txBody>
      </p:sp>
      <p:sp>
        <p:nvSpPr>
          <p:cNvPr id="33" name="TextBox 32"/>
          <p:cNvSpPr txBox="1"/>
          <p:nvPr/>
        </p:nvSpPr>
        <p:spPr>
          <a:xfrm>
            <a:off x="5227312" y="0"/>
            <a:ext cx="1619383" cy="369332"/>
          </a:xfrm>
          <a:prstGeom prst="rect">
            <a:avLst/>
          </a:prstGeom>
          <a:solidFill>
            <a:srgbClr val="FFFFFF"/>
          </a:solidFill>
        </p:spPr>
        <p:txBody>
          <a:bodyPr wrap="square" rtlCol="0">
            <a:spAutoFit/>
          </a:bodyPr>
          <a:lstStyle/>
          <a:p>
            <a:r>
              <a:rPr lang="en-US" dirty="0" smtClean="0"/>
              <a:t>Delaney Creek</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45</a:t>
            </a:fld>
            <a:endParaRPr lang="en-US"/>
          </a:p>
        </p:txBody>
      </p:sp>
      <p:sp>
        <p:nvSpPr>
          <p:cNvPr id="34" name="TextBox 33"/>
          <p:cNvSpPr txBox="1"/>
          <p:nvPr/>
        </p:nvSpPr>
        <p:spPr>
          <a:xfrm>
            <a:off x="84016" y="5046088"/>
            <a:ext cx="3337166" cy="276999"/>
          </a:xfrm>
          <a:prstGeom prst="rect">
            <a:avLst/>
          </a:prstGeom>
          <a:noFill/>
        </p:spPr>
        <p:txBody>
          <a:bodyPr wrap="square" rtlCol="0">
            <a:spAutoFit/>
          </a:bodyPr>
          <a:lstStyle/>
          <a:p>
            <a:r>
              <a:rPr lang="en-US" sz="1200" dirty="0" smtClean="0"/>
              <a:t>Note significantly different scales for x and y axes.</a:t>
            </a:r>
            <a:endParaRPr lang="en-US" sz="1200" dirty="0"/>
          </a:p>
        </p:txBody>
      </p:sp>
    </p:spTree>
    <p:extLst>
      <p:ext uri="{BB962C8B-B14F-4D97-AF65-F5344CB8AC3E}">
        <p14:creationId xmlns:p14="http://schemas.microsoft.com/office/powerpoint/2010/main" val="329044198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5936" t="6558" r="8203"/>
          <a:stretch/>
        </p:blipFill>
        <p:spPr>
          <a:xfrm>
            <a:off x="21736" y="926432"/>
            <a:ext cx="4872789" cy="410684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57" y="4923587"/>
            <a:ext cx="5261476" cy="4205983"/>
          </a:xfrm>
          <a:prstGeom prst="rect">
            <a:avLst/>
          </a:prstGeom>
        </p:spPr>
      </p:pic>
      <p:grpSp>
        <p:nvGrpSpPr>
          <p:cNvPr id="6" name="Group 5"/>
          <p:cNvGrpSpPr/>
          <p:nvPr/>
        </p:nvGrpSpPr>
        <p:grpSpPr>
          <a:xfrm>
            <a:off x="407877" y="1386432"/>
            <a:ext cx="4485158" cy="2298120"/>
            <a:chOff x="491144" y="2541060"/>
            <a:chExt cx="4098328" cy="2012049"/>
          </a:xfrm>
        </p:grpSpPr>
        <p:cxnSp>
          <p:nvCxnSpPr>
            <p:cNvPr id="7" name="Straight Connector 6"/>
            <p:cNvCxnSpPr/>
            <p:nvPr/>
          </p:nvCxnSpPr>
          <p:spPr>
            <a:xfrm>
              <a:off x="491144" y="4553109"/>
              <a:ext cx="1595209"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442960" y="3957069"/>
              <a:ext cx="1846281" cy="51296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0.37 m</a:t>
              </a:r>
              <a:endParaRPr lang="en-US" sz="1100" dirty="0"/>
            </a:p>
          </p:txBody>
        </p:sp>
        <p:sp>
          <p:nvSpPr>
            <p:cNvPr id="9" name="TextBox 8"/>
            <p:cNvSpPr txBox="1"/>
            <p:nvPr/>
          </p:nvSpPr>
          <p:spPr>
            <a:xfrm>
              <a:off x="2519156" y="3365164"/>
              <a:ext cx="2070316" cy="494336"/>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a:t>
              </a:r>
              <a:r>
                <a:rPr lang="en-US" dirty="0" smtClean="0"/>
                <a:t>1.07 m</a:t>
              </a:r>
              <a:endParaRPr lang="en-US" sz="1100" dirty="0"/>
            </a:p>
          </p:txBody>
        </p:sp>
        <p:cxnSp>
          <p:nvCxnSpPr>
            <p:cNvPr id="10" name="Straight Arrow Connector 9"/>
            <p:cNvCxnSpPr/>
            <p:nvPr/>
          </p:nvCxnSpPr>
          <p:spPr>
            <a:xfrm flipV="1">
              <a:off x="3577248" y="2541060"/>
              <a:ext cx="581583" cy="824104"/>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H="1">
              <a:off x="1177065" y="4309514"/>
              <a:ext cx="283329" cy="213302"/>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cxnSp>
        <p:nvCxnSpPr>
          <p:cNvPr id="17" name="Straight Connector 16"/>
          <p:cNvCxnSpPr/>
          <p:nvPr/>
        </p:nvCxnSpPr>
        <p:spPr>
          <a:xfrm>
            <a:off x="407877" y="1373887"/>
            <a:ext cx="4395417"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37" idx="2"/>
          </p:cNvCxnSpPr>
          <p:nvPr/>
        </p:nvCxnSpPr>
        <p:spPr>
          <a:xfrm>
            <a:off x="407877" y="995979"/>
            <a:ext cx="4425501" cy="3964"/>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47726" y="156941"/>
            <a:ext cx="1481073" cy="764872"/>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above which rating curve does not apply (ice jam): </a:t>
            </a:r>
            <a:r>
              <a:rPr lang="en-US" dirty="0" smtClean="0"/>
              <a:t>1.2 m</a:t>
            </a:r>
            <a:endParaRPr lang="en-US" sz="1100" dirty="0"/>
          </a:p>
        </p:txBody>
      </p:sp>
      <p:cxnSp>
        <p:nvCxnSpPr>
          <p:cNvPr id="27" name="Straight Arrow Connector 26"/>
          <p:cNvCxnSpPr/>
          <p:nvPr/>
        </p:nvCxnSpPr>
        <p:spPr>
          <a:xfrm>
            <a:off x="1011367" y="792659"/>
            <a:ext cx="456816" cy="17833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nvGrpSpPr>
          <p:cNvPr id="31" name="Group 30"/>
          <p:cNvGrpSpPr/>
          <p:nvPr/>
        </p:nvGrpSpPr>
        <p:grpSpPr>
          <a:xfrm>
            <a:off x="1330388" y="6268990"/>
            <a:ext cx="4063938" cy="1215142"/>
            <a:chOff x="1440996" y="3948295"/>
            <a:chExt cx="3934666" cy="1063881"/>
          </a:xfrm>
        </p:grpSpPr>
        <p:cxnSp>
          <p:nvCxnSpPr>
            <p:cNvPr id="32" name="Straight Connector 31"/>
            <p:cNvCxnSpPr/>
            <p:nvPr/>
          </p:nvCxnSpPr>
          <p:spPr>
            <a:xfrm>
              <a:off x="1440996" y="4622678"/>
              <a:ext cx="3934666" cy="11098"/>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369673" y="3948295"/>
              <a:ext cx="1555877" cy="1063881"/>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0.37 m</a:t>
              </a:r>
              <a:endParaRPr lang="en-US" sz="1100" dirty="0"/>
            </a:p>
          </p:txBody>
        </p:sp>
        <p:cxnSp>
          <p:nvCxnSpPr>
            <p:cNvPr id="36" name="Straight Arrow Connector 35"/>
            <p:cNvCxnSpPr/>
            <p:nvPr/>
          </p:nvCxnSpPr>
          <p:spPr>
            <a:xfrm flipH="1">
              <a:off x="2747798" y="4327045"/>
              <a:ext cx="611675" cy="306731"/>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5227312" y="0"/>
            <a:ext cx="1619383" cy="369332"/>
          </a:xfrm>
          <a:prstGeom prst="rect">
            <a:avLst/>
          </a:prstGeom>
          <a:solidFill>
            <a:srgbClr val="FFFFFF"/>
          </a:solidFill>
        </p:spPr>
        <p:txBody>
          <a:bodyPr wrap="square" rtlCol="0">
            <a:spAutoFit/>
          </a:bodyPr>
          <a:lstStyle/>
          <a:p>
            <a:r>
              <a:rPr lang="en-US" dirty="0" smtClean="0"/>
              <a:t>Delaney Creek</a:t>
            </a:r>
            <a:endParaRPr lang="en-US" dirty="0"/>
          </a:p>
        </p:txBody>
      </p:sp>
      <p:sp>
        <p:nvSpPr>
          <p:cNvPr id="5" name="TextBox 4"/>
          <p:cNvSpPr txBox="1"/>
          <p:nvPr/>
        </p:nvSpPr>
        <p:spPr>
          <a:xfrm>
            <a:off x="4909567" y="539039"/>
            <a:ext cx="2066133" cy="4324261"/>
          </a:xfrm>
          <a:prstGeom prst="rect">
            <a:avLst/>
          </a:prstGeom>
          <a:noFill/>
        </p:spPr>
        <p:txBody>
          <a:bodyPr wrap="square" rtlCol="0">
            <a:spAutoFit/>
          </a:bodyPr>
          <a:lstStyle/>
          <a:p>
            <a:r>
              <a:rPr lang="en-US" sz="1100" b="1" dirty="0" err="1" smtClean="0"/>
              <a:t>BaRatin</a:t>
            </a:r>
            <a:r>
              <a:rPr lang="en-US" sz="1100" b="1" dirty="0" smtClean="0"/>
              <a:t> </a:t>
            </a:r>
            <a:r>
              <a:rPr lang="en-US" sz="1100" dirty="0" smtClean="0"/>
              <a:t>(stage in m, Q in </a:t>
            </a:r>
            <a:r>
              <a:rPr lang="en-US" sz="1100" dirty="0" err="1" smtClean="0"/>
              <a:t>cms</a:t>
            </a:r>
            <a:r>
              <a:rPr lang="en-US" sz="1100" dirty="0" smtClean="0"/>
              <a:t>):</a:t>
            </a:r>
          </a:p>
          <a:p>
            <a:endParaRPr lang="en-US" sz="1100" dirty="0" smtClean="0"/>
          </a:p>
          <a:p>
            <a:endParaRPr lang="en-US" sz="1100" dirty="0" smtClean="0"/>
          </a:p>
          <a:p>
            <a:r>
              <a:rPr lang="en-US" sz="1100" dirty="0" smtClean="0"/>
              <a:t>1.07m &lt; H &lt;= 1.2m</a:t>
            </a:r>
          </a:p>
          <a:p>
            <a:r>
              <a:rPr lang="en-US" sz="1100" dirty="0" smtClean="0"/>
              <a:t>Q = 41.69*(H – 0.79033)^1.692</a:t>
            </a:r>
            <a:endParaRPr lang="en-US" sz="1100" dirty="0"/>
          </a:p>
          <a:p>
            <a:endParaRPr lang="en-US" sz="1100" dirty="0"/>
          </a:p>
          <a:p>
            <a:endParaRPr lang="en-US" sz="1100" dirty="0" smtClean="0"/>
          </a:p>
          <a:p>
            <a:endParaRPr lang="en-US" sz="1100" dirty="0" smtClean="0"/>
          </a:p>
          <a:p>
            <a:endParaRPr lang="en-US" sz="1100" dirty="0" smtClean="0"/>
          </a:p>
          <a:p>
            <a:endParaRPr lang="en-US" sz="1100" dirty="0"/>
          </a:p>
          <a:p>
            <a:endParaRPr lang="en-US" sz="1100" dirty="0" smtClean="0"/>
          </a:p>
          <a:p>
            <a:endParaRPr lang="en-US" sz="1100" dirty="0"/>
          </a:p>
          <a:p>
            <a:r>
              <a:rPr lang="en-US" sz="1100" dirty="0" smtClean="0"/>
              <a:t>0.369561m &lt; H &lt; 1.07m</a:t>
            </a:r>
          </a:p>
          <a:p>
            <a:r>
              <a:rPr lang="en-US" sz="1100" dirty="0" smtClean="0"/>
              <a:t>Q = 6.157*(H – 0.19283)^1.685</a:t>
            </a:r>
          </a:p>
          <a:p>
            <a:endParaRPr lang="en-US" sz="1100" dirty="0"/>
          </a:p>
          <a:p>
            <a:endParaRPr lang="en-US" sz="1100" dirty="0" smtClean="0"/>
          </a:p>
          <a:p>
            <a:endParaRPr lang="en-US" sz="1100" dirty="0"/>
          </a:p>
          <a:p>
            <a:endParaRPr lang="en-US" sz="1100" dirty="0" smtClean="0"/>
          </a:p>
          <a:p>
            <a:endParaRPr lang="en-US" sz="1100" dirty="0"/>
          </a:p>
          <a:p>
            <a:endParaRPr lang="en-US" sz="1100" dirty="0"/>
          </a:p>
          <a:p>
            <a:r>
              <a:rPr lang="en-US" sz="1100" dirty="0" smtClean="0"/>
              <a:t>H &lt; 0.369561m</a:t>
            </a:r>
          </a:p>
          <a:p>
            <a:r>
              <a:rPr lang="en-US" sz="1100" dirty="0" smtClean="0"/>
              <a:t>Q = </a:t>
            </a:r>
            <a:r>
              <a:rPr lang="en-US" sz="1100" dirty="0"/>
              <a:t>2.903*(H – 0.12934)^</a:t>
            </a:r>
            <a:r>
              <a:rPr lang="en-US" sz="1100" dirty="0" smtClean="0"/>
              <a:t>1.525</a:t>
            </a:r>
            <a:endParaRPr lang="en-US" sz="1100" dirty="0"/>
          </a:p>
          <a:p>
            <a:endParaRPr lang="en-US" sz="1100" dirty="0" smtClean="0"/>
          </a:p>
          <a:p>
            <a:endParaRPr lang="en-US" sz="1100" dirty="0"/>
          </a:p>
          <a:p>
            <a:endParaRPr lang="en-US" sz="1100" dirty="0" smtClean="0"/>
          </a:p>
        </p:txBody>
      </p:sp>
      <p:sp>
        <p:nvSpPr>
          <p:cNvPr id="28" name="TextBox 27"/>
          <p:cNvSpPr txBox="1"/>
          <p:nvPr/>
        </p:nvSpPr>
        <p:spPr>
          <a:xfrm>
            <a:off x="2480181" y="536207"/>
            <a:ext cx="2323113" cy="769441"/>
          </a:xfrm>
          <a:prstGeom prst="rect">
            <a:avLst/>
          </a:prstGeom>
          <a:noFill/>
        </p:spPr>
        <p:txBody>
          <a:bodyPr wrap="square" rtlCol="0">
            <a:spAutoFit/>
          </a:bodyPr>
          <a:lstStyle/>
          <a:p>
            <a:r>
              <a:rPr lang="en-US" sz="1100" b="1" dirty="0" smtClean="0"/>
              <a:t>Least Squares </a:t>
            </a:r>
            <a:r>
              <a:rPr lang="en-US" sz="1100" dirty="0" smtClean="0"/>
              <a:t>(stage in cm, Q in </a:t>
            </a:r>
            <a:r>
              <a:rPr lang="en-US" sz="1100" dirty="0" err="1" smtClean="0"/>
              <a:t>cfs</a:t>
            </a:r>
            <a:r>
              <a:rPr lang="en-US" sz="1100" dirty="0" smtClean="0"/>
              <a:t>): </a:t>
            </a:r>
          </a:p>
          <a:p>
            <a:r>
              <a:rPr lang="en-US" sz="1100" dirty="0" smtClean="0"/>
              <a:t>Q  = 0.0037*(H – 6)^2.3618</a:t>
            </a:r>
          </a:p>
          <a:p>
            <a:endParaRPr lang="en-US" sz="1100" dirty="0"/>
          </a:p>
          <a:p>
            <a:endParaRPr lang="en-US" sz="1100" dirty="0" smtClean="0"/>
          </a:p>
        </p:txBody>
      </p:sp>
      <p:sp>
        <p:nvSpPr>
          <p:cNvPr id="37" name="Left Brace 36"/>
          <p:cNvSpPr/>
          <p:nvPr/>
        </p:nvSpPr>
        <p:spPr>
          <a:xfrm rot="10800000">
            <a:off x="4833378" y="999943"/>
            <a:ext cx="90564" cy="426356"/>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8" name="Left Brace 37"/>
          <p:cNvSpPr/>
          <p:nvPr/>
        </p:nvSpPr>
        <p:spPr>
          <a:xfrm rot="10800000">
            <a:off x="4816835" y="1426299"/>
            <a:ext cx="121483" cy="2322152"/>
          </a:xfrm>
          <a:prstGeom prst="leftBrace">
            <a:avLst>
              <a:gd name="adj1" fmla="val 8333"/>
              <a:gd name="adj2" fmla="val 44850"/>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rot="10800000">
            <a:off x="4847753" y="3762202"/>
            <a:ext cx="90565" cy="737538"/>
          </a:xfrm>
          <a:prstGeom prst="leftBrace">
            <a:avLst>
              <a:gd name="adj1" fmla="val 8333"/>
              <a:gd name="adj2" fmla="val 58391"/>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292A23B7-37DC-8A4A-9988-CC944C08523F}" type="slidenum">
              <a:rPr lang="en-US" smtClean="0"/>
              <a:t>46</a:t>
            </a:fld>
            <a:endParaRPr lang="en-US"/>
          </a:p>
        </p:txBody>
      </p:sp>
    </p:spTree>
    <p:extLst>
      <p:ext uri="{BB962C8B-B14F-4D97-AF65-F5344CB8AC3E}">
        <p14:creationId xmlns:p14="http://schemas.microsoft.com/office/powerpoint/2010/main" val="255446106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5470" r="8054"/>
          <a:stretch/>
        </p:blipFill>
        <p:spPr>
          <a:xfrm>
            <a:off x="0" y="1633099"/>
            <a:ext cx="6845969" cy="6244302"/>
          </a:xfrm>
          <a:prstGeom prst="rect">
            <a:avLst/>
          </a:prstGeom>
        </p:spPr>
      </p:pic>
      <p:grpSp>
        <p:nvGrpSpPr>
          <p:cNvPr id="36" name="Group 35"/>
          <p:cNvGrpSpPr/>
          <p:nvPr/>
        </p:nvGrpSpPr>
        <p:grpSpPr>
          <a:xfrm>
            <a:off x="613351" y="1233568"/>
            <a:ext cx="6127691" cy="4549138"/>
            <a:chOff x="344673" y="221914"/>
            <a:chExt cx="6989220" cy="4643353"/>
          </a:xfrm>
        </p:grpSpPr>
        <p:cxnSp>
          <p:nvCxnSpPr>
            <p:cNvPr id="37" name="Straight Connector 36"/>
            <p:cNvCxnSpPr/>
            <p:nvPr/>
          </p:nvCxnSpPr>
          <p:spPr>
            <a:xfrm flipV="1">
              <a:off x="344673" y="3692173"/>
              <a:ext cx="6989220" cy="26112"/>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041537" y="3978909"/>
              <a:ext cx="2445536" cy="88635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Section Control and Channel Control: </a:t>
              </a:r>
              <a:r>
                <a:rPr lang="en-US" dirty="0" smtClean="0"/>
                <a:t>0.37 m</a:t>
              </a:r>
              <a:endParaRPr lang="en-US" sz="1100" dirty="0"/>
            </a:p>
          </p:txBody>
        </p:sp>
        <p:sp>
          <p:nvSpPr>
            <p:cNvPr id="39" name="TextBox 38"/>
            <p:cNvSpPr txBox="1"/>
            <p:nvPr/>
          </p:nvSpPr>
          <p:spPr>
            <a:xfrm>
              <a:off x="4427929" y="221914"/>
              <a:ext cx="2601737" cy="776182"/>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Posterior Height of Section Break between Channel Control and Floodplain/Channel Control: </a:t>
              </a:r>
              <a:r>
                <a:rPr lang="en-US" dirty="0" smtClean="0"/>
                <a:t>1.07 m</a:t>
              </a:r>
              <a:endParaRPr lang="en-US" sz="1100" dirty="0"/>
            </a:p>
          </p:txBody>
        </p:sp>
        <p:cxnSp>
          <p:nvCxnSpPr>
            <p:cNvPr id="40" name="Straight Arrow Connector 39"/>
            <p:cNvCxnSpPr/>
            <p:nvPr/>
          </p:nvCxnSpPr>
          <p:spPr>
            <a:xfrm flipH="1">
              <a:off x="5355152" y="821064"/>
              <a:ext cx="373647" cy="61631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1" name="Straight Arrow Connector 40"/>
            <p:cNvCxnSpPr/>
            <p:nvPr/>
          </p:nvCxnSpPr>
          <p:spPr>
            <a:xfrm flipH="1" flipV="1">
              <a:off x="1960625" y="3705229"/>
              <a:ext cx="193758" cy="27368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cxnSp>
        <p:nvCxnSpPr>
          <p:cNvPr id="42" name="Straight Connector 41"/>
          <p:cNvCxnSpPr/>
          <p:nvPr/>
        </p:nvCxnSpPr>
        <p:spPr>
          <a:xfrm flipH="1">
            <a:off x="595710" y="2424372"/>
            <a:ext cx="6145332"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91124" y="2167442"/>
            <a:ext cx="6149918" cy="0"/>
          </a:xfrm>
          <a:prstGeom prst="line">
            <a:avLst/>
          </a:prstGeom>
          <a:ln>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24316" y="1251152"/>
            <a:ext cx="1493545" cy="609573"/>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t>Height above which rating curve does not apply (ice jam): </a:t>
            </a:r>
            <a:r>
              <a:rPr lang="en-US" dirty="0" smtClean="0"/>
              <a:t>1.2 m</a:t>
            </a:r>
            <a:endParaRPr lang="en-US" sz="1100" dirty="0"/>
          </a:p>
        </p:txBody>
      </p:sp>
      <p:cxnSp>
        <p:nvCxnSpPr>
          <p:cNvPr id="54" name="Straight Arrow Connector 53"/>
          <p:cNvCxnSpPr/>
          <p:nvPr/>
        </p:nvCxnSpPr>
        <p:spPr>
          <a:xfrm>
            <a:off x="1746490" y="1858708"/>
            <a:ext cx="278557" cy="31627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5227312" y="0"/>
            <a:ext cx="1619383" cy="369332"/>
          </a:xfrm>
          <a:prstGeom prst="rect">
            <a:avLst/>
          </a:prstGeom>
          <a:solidFill>
            <a:srgbClr val="FFFFFF"/>
          </a:solidFill>
        </p:spPr>
        <p:txBody>
          <a:bodyPr wrap="square" rtlCol="0">
            <a:spAutoFit/>
          </a:bodyPr>
          <a:lstStyle/>
          <a:p>
            <a:r>
              <a:rPr lang="en-US" dirty="0" smtClean="0"/>
              <a:t>Delaney Creek</a:t>
            </a:r>
            <a:endParaRPr lang="en-US" dirty="0"/>
          </a:p>
        </p:txBody>
      </p:sp>
      <p:sp>
        <p:nvSpPr>
          <p:cNvPr id="25" name="TextBox 24"/>
          <p:cNvSpPr txBox="1"/>
          <p:nvPr/>
        </p:nvSpPr>
        <p:spPr>
          <a:xfrm>
            <a:off x="0" y="0"/>
            <a:ext cx="1543176" cy="369332"/>
          </a:xfrm>
          <a:prstGeom prst="rect">
            <a:avLst/>
          </a:prstGeom>
          <a:solidFill>
            <a:srgbClr val="FFFFFF"/>
          </a:solidFill>
        </p:spPr>
        <p:txBody>
          <a:bodyPr wrap="square" rtlCol="0">
            <a:spAutoFit/>
          </a:bodyPr>
          <a:lstStyle/>
          <a:p>
            <a:r>
              <a:rPr lang="en-US" dirty="0" smtClean="0"/>
              <a:t>Log-Log View</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47</a:t>
            </a:fld>
            <a:endParaRPr lang="en-US"/>
          </a:p>
        </p:txBody>
      </p:sp>
    </p:spTree>
    <p:extLst>
      <p:ext uri="{BB962C8B-B14F-4D97-AF65-F5344CB8AC3E}">
        <p14:creationId xmlns:p14="http://schemas.microsoft.com/office/powerpoint/2010/main" val="149703456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2900" y="16117"/>
            <a:ext cx="6172200" cy="920749"/>
          </a:xfrm>
        </p:spPr>
        <p:txBody>
          <a:bodyPr/>
          <a:lstStyle/>
          <a:p>
            <a:r>
              <a:rPr lang="en-US" dirty="0" smtClean="0"/>
              <a:t>Budd Creek</a:t>
            </a:r>
            <a:endParaRPr lang="en-US" dirty="0"/>
          </a:p>
        </p:txBody>
      </p:sp>
      <p:sp>
        <p:nvSpPr>
          <p:cNvPr id="4" name="Slide Number Placeholder 3"/>
          <p:cNvSpPr>
            <a:spLocks noGrp="1"/>
          </p:cNvSpPr>
          <p:nvPr>
            <p:ph type="sldNum" sz="quarter" idx="12"/>
          </p:nvPr>
        </p:nvSpPr>
        <p:spPr>
          <a:xfrm>
            <a:off x="4954182" y="8474801"/>
            <a:ext cx="1600200" cy="486833"/>
          </a:xfrm>
        </p:spPr>
        <p:txBody>
          <a:bodyPr/>
          <a:lstStyle/>
          <a:p>
            <a:fld id="{292A23B7-37DC-8A4A-9988-CC944C08523F}" type="slidenum">
              <a:rPr lang="en-US" smtClean="0"/>
              <a:t>48</a:t>
            </a:fld>
            <a:endParaRPr lang="en-US"/>
          </a:p>
        </p:txBody>
      </p:sp>
      <p:pic>
        <p:nvPicPr>
          <p:cNvPr id="5" name="Picture 4"/>
          <p:cNvPicPr>
            <a:picLocks noChangeAspect="1"/>
          </p:cNvPicPr>
          <p:nvPr/>
        </p:nvPicPr>
        <p:blipFill>
          <a:blip r:embed="rId2"/>
          <a:stretch>
            <a:fillRect/>
          </a:stretch>
        </p:blipFill>
        <p:spPr>
          <a:xfrm>
            <a:off x="0" y="962267"/>
            <a:ext cx="6858000" cy="5010727"/>
          </a:xfrm>
          <a:prstGeom prst="rect">
            <a:avLst/>
          </a:prstGeom>
        </p:spPr>
      </p:pic>
      <p:cxnSp>
        <p:nvCxnSpPr>
          <p:cNvPr id="7" name="Straight Arrow Connector 6"/>
          <p:cNvCxnSpPr/>
          <p:nvPr/>
        </p:nvCxnSpPr>
        <p:spPr>
          <a:xfrm flipH="1" flipV="1">
            <a:off x="3204633" y="4107631"/>
            <a:ext cx="321733" cy="49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0" idx="2"/>
          </p:cNvCxnSpPr>
          <p:nvPr/>
        </p:nvCxnSpPr>
        <p:spPr>
          <a:xfrm>
            <a:off x="2946400" y="3036261"/>
            <a:ext cx="258233" cy="372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526366" y="4472730"/>
            <a:ext cx="1570567" cy="646331"/>
          </a:xfrm>
          <a:prstGeom prst="rect">
            <a:avLst/>
          </a:prstGeom>
          <a:noFill/>
          <a:ln>
            <a:noFill/>
          </a:ln>
        </p:spPr>
        <p:txBody>
          <a:bodyPr wrap="square" rtlCol="0">
            <a:spAutoFit/>
          </a:bodyPr>
          <a:lstStyle/>
          <a:p>
            <a:r>
              <a:rPr lang="en-US" b="1" dirty="0" smtClean="0">
                <a:solidFill>
                  <a:schemeClr val="tx2">
                    <a:lumMod val="40000"/>
                    <a:lumOff val="60000"/>
                  </a:schemeClr>
                </a:solidFill>
              </a:rPr>
              <a:t>Upper site</a:t>
            </a:r>
          </a:p>
          <a:p>
            <a:r>
              <a:rPr lang="en-US" b="1" dirty="0" smtClean="0">
                <a:solidFill>
                  <a:schemeClr val="tx2">
                    <a:lumMod val="40000"/>
                    <a:lumOff val="60000"/>
                  </a:schemeClr>
                </a:solidFill>
              </a:rPr>
              <a:t>(stilling tube)</a:t>
            </a:r>
            <a:endParaRPr lang="en-US" b="1" dirty="0">
              <a:solidFill>
                <a:schemeClr val="tx2">
                  <a:lumMod val="40000"/>
                  <a:lumOff val="60000"/>
                </a:schemeClr>
              </a:solidFill>
            </a:endParaRPr>
          </a:p>
        </p:txBody>
      </p:sp>
      <p:sp>
        <p:nvSpPr>
          <p:cNvPr id="10" name="TextBox 9"/>
          <p:cNvSpPr txBox="1"/>
          <p:nvPr/>
        </p:nvSpPr>
        <p:spPr>
          <a:xfrm>
            <a:off x="2279650" y="2389930"/>
            <a:ext cx="1333500" cy="646331"/>
          </a:xfrm>
          <a:prstGeom prst="rect">
            <a:avLst/>
          </a:prstGeom>
          <a:noFill/>
          <a:ln>
            <a:noFill/>
          </a:ln>
        </p:spPr>
        <p:txBody>
          <a:bodyPr wrap="square" rtlCol="0">
            <a:spAutoFit/>
          </a:bodyPr>
          <a:lstStyle/>
          <a:p>
            <a:r>
              <a:rPr lang="en-US" b="1" dirty="0" smtClean="0">
                <a:solidFill>
                  <a:schemeClr val="tx2">
                    <a:lumMod val="40000"/>
                    <a:lumOff val="60000"/>
                  </a:schemeClr>
                </a:solidFill>
              </a:rPr>
              <a:t>Lower site</a:t>
            </a:r>
          </a:p>
          <a:p>
            <a:r>
              <a:rPr lang="en-US" b="1" dirty="0" smtClean="0">
                <a:solidFill>
                  <a:schemeClr val="tx2">
                    <a:lumMod val="40000"/>
                    <a:lumOff val="60000"/>
                  </a:schemeClr>
                </a:solidFill>
              </a:rPr>
              <a:t>(anchor)</a:t>
            </a:r>
            <a:endParaRPr lang="en-US" b="1" dirty="0">
              <a:solidFill>
                <a:schemeClr val="tx2">
                  <a:lumMod val="40000"/>
                  <a:lumOff val="60000"/>
                </a:schemeClr>
              </a:solidFill>
            </a:endParaRPr>
          </a:p>
        </p:txBody>
      </p:sp>
      <p:cxnSp>
        <p:nvCxnSpPr>
          <p:cNvPr id="11" name="Straight Arrow Connector 10"/>
          <p:cNvCxnSpPr/>
          <p:nvPr/>
        </p:nvCxnSpPr>
        <p:spPr>
          <a:xfrm flipH="1">
            <a:off x="3293535" y="2850334"/>
            <a:ext cx="922865" cy="1032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216400" y="2110762"/>
            <a:ext cx="1202267" cy="1200329"/>
          </a:xfrm>
          <a:prstGeom prst="rect">
            <a:avLst/>
          </a:prstGeom>
          <a:noFill/>
          <a:ln>
            <a:noFill/>
          </a:ln>
        </p:spPr>
        <p:txBody>
          <a:bodyPr wrap="square" rtlCol="0">
            <a:spAutoFit/>
          </a:bodyPr>
          <a:lstStyle/>
          <a:p>
            <a:r>
              <a:rPr lang="en-US" b="1" dirty="0" smtClean="0">
                <a:solidFill>
                  <a:schemeClr val="tx2">
                    <a:lumMod val="40000"/>
                    <a:lumOff val="60000"/>
                  </a:schemeClr>
                </a:solidFill>
              </a:rPr>
              <a:t>Culvert under Highway 120</a:t>
            </a:r>
            <a:endParaRPr lang="en-US" b="1" dirty="0">
              <a:solidFill>
                <a:schemeClr val="tx2">
                  <a:lumMod val="40000"/>
                  <a:lumOff val="60000"/>
                </a:schemeClr>
              </a:solidFill>
            </a:endParaRPr>
          </a:p>
        </p:txBody>
      </p:sp>
      <p:sp>
        <p:nvSpPr>
          <p:cNvPr id="13" name="TextBox 12"/>
          <p:cNvSpPr txBox="1"/>
          <p:nvPr/>
        </p:nvSpPr>
        <p:spPr>
          <a:xfrm>
            <a:off x="4700195" y="795194"/>
            <a:ext cx="2157805" cy="1200329"/>
          </a:xfrm>
          <a:prstGeom prst="rect">
            <a:avLst/>
          </a:prstGeom>
          <a:solidFill>
            <a:schemeClr val="bg1"/>
          </a:solidFill>
          <a:ln w="28575" cmpd="sng">
            <a:solidFill>
              <a:schemeClr val="tx1"/>
            </a:solidFill>
          </a:ln>
        </p:spPr>
        <p:txBody>
          <a:bodyPr wrap="square" rtlCol="0">
            <a:spAutoFit/>
          </a:bodyPr>
          <a:lstStyle/>
          <a:p>
            <a:r>
              <a:rPr lang="en-US" dirty="0" smtClean="0"/>
              <a:t>Latitude: 37.873</a:t>
            </a:r>
          </a:p>
          <a:p>
            <a:r>
              <a:rPr lang="en-US" dirty="0" smtClean="0"/>
              <a:t>Longitude: -119.382</a:t>
            </a:r>
          </a:p>
          <a:p>
            <a:r>
              <a:rPr lang="en-US" dirty="0" smtClean="0"/>
              <a:t>Datum: NAD83</a:t>
            </a:r>
          </a:p>
          <a:p>
            <a:r>
              <a:rPr lang="en-US" dirty="0" smtClean="0"/>
              <a:t>Elevation: 2600 m</a:t>
            </a:r>
            <a:endParaRPr lang="en-US" dirty="0"/>
          </a:p>
        </p:txBody>
      </p:sp>
      <p:pic>
        <p:nvPicPr>
          <p:cNvPr id="2" name="Picture 1" descr="Budd_Creek_02_15.png"/>
          <p:cNvPicPr>
            <a:picLocks noChangeAspect="1"/>
          </p:cNvPicPr>
          <p:nvPr/>
        </p:nvPicPr>
        <p:blipFill rotWithShape="1">
          <a:blip r:embed="rId3">
            <a:extLst>
              <a:ext uri="{28A0092B-C50C-407E-A947-70E740481C1C}">
                <a14:useLocalDpi xmlns:a14="http://schemas.microsoft.com/office/drawing/2010/main" val="0"/>
              </a:ext>
            </a:extLst>
          </a:blip>
          <a:srcRect l="5000" r="7207"/>
          <a:stretch/>
        </p:blipFill>
        <p:spPr>
          <a:xfrm>
            <a:off x="78565" y="5999179"/>
            <a:ext cx="6494640" cy="2513301"/>
          </a:xfrm>
          <a:prstGeom prst="rect">
            <a:avLst/>
          </a:prstGeom>
        </p:spPr>
      </p:pic>
    </p:spTree>
    <p:extLst>
      <p:ext uri="{BB962C8B-B14F-4D97-AF65-F5344CB8AC3E}">
        <p14:creationId xmlns:p14="http://schemas.microsoft.com/office/powerpoint/2010/main" val="2561606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urved Connector 20"/>
          <p:cNvCxnSpPr/>
          <p:nvPr/>
        </p:nvCxnSpPr>
        <p:spPr>
          <a:xfrm rot="5400000">
            <a:off x="3563775" y="1944166"/>
            <a:ext cx="1666054" cy="1558091"/>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rot="10800000" flipV="1">
            <a:off x="2070342" y="1358133"/>
            <a:ext cx="2603931" cy="1666053"/>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070340" y="3116484"/>
            <a:ext cx="1771527" cy="1226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76104" y="2812307"/>
            <a:ext cx="6515100" cy="4162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712832" y="3809140"/>
            <a:ext cx="288140" cy="9605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an 6"/>
          <p:cNvSpPr/>
          <p:nvPr/>
        </p:nvSpPr>
        <p:spPr>
          <a:xfrm>
            <a:off x="939123" y="4342784"/>
            <a:ext cx="362843" cy="94029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Curved Connector 8"/>
          <p:cNvCxnSpPr/>
          <p:nvPr/>
        </p:nvCxnSpPr>
        <p:spPr>
          <a:xfrm rot="5400000">
            <a:off x="458268" y="4396766"/>
            <a:ext cx="1666054" cy="1558091"/>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10" name="Curved Connector 9"/>
          <p:cNvCxnSpPr/>
          <p:nvPr/>
        </p:nvCxnSpPr>
        <p:spPr>
          <a:xfrm rot="5400000">
            <a:off x="2229794" y="4396766"/>
            <a:ext cx="1666054" cy="1558091"/>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11" name="Can 10"/>
          <p:cNvSpPr/>
          <p:nvPr/>
        </p:nvSpPr>
        <p:spPr>
          <a:xfrm flipV="1">
            <a:off x="2757115" y="2375511"/>
            <a:ext cx="682998" cy="23783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1131216" y="4856166"/>
            <a:ext cx="1344654" cy="9819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283775" y="3650129"/>
            <a:ext cx="1156338" cy="369332"/>
          </a:xfrm>
          <a:prstGeom prst="rect">
            <a:avLst/>
          </a:prstGeom>
          <a:noFill/>
        </p:spPr>
        <p:txBody>
          <a:bodyPr wrap="square" rtlCol="0">
            <a:spAutoFit/>
          </a:bodyPr>
          <a:lstStyle/>
          <a:p>
            <a:r>
              <a:rPr lang="en-US" dirty="0" smtClean="0"/>
              <a:t>culvert</a:t>
            </a:r>
            <a:endParaRPr lang="en-US" dirty="0"/>
          </a:p>
        </p:txBody>
      </p:sp>
      <p:sp>
        <p:nvSpPr>
          <p:cNvPr id="15" name="TextBox 14"/>
          <p:cNvSpPr txBox="1"/>
          <p:nvPr/>
        </p:nvSpPr>
        <p:spPr>
          <a:xfrm>
            <a:off x="1027489" y="2883542"/>
            <a:ext cx="1729625" cy="369332"/>
          </a:xfrm>
          <a:prstGeom prst="rect">
            <a:avLst/>
          </a:prstGeom>
          <a:noFill/>
        </p:spPr>
        <p:txBody>
          <a:bodyPr wrap="square" rtlCol="0">
            <a:spAutoFit/>
          </a:bodyPr>
          <a:lstStyle/>
          <a:p>
            <a:r>
              <a:rPr lang="en-US" dirty="0" smtClean="0"/>
              <a:t>Highway 120</a:t>
            </a:r>
            <a:endParaRPr lang="en-US" dirty="0"/>
          </a:p>
        </p:txBody>
      </p:sp>
      <p:sp>
        <p:nvSpPr>
          <p:cNvPr id="16" name="TextBox 15"/>
          <p:cNvSpPr txBox="1"/>
          <p:nvPr/>
        </p:nvSpPr>
        <p:spPr>
          <a:xfrm>
            <a:off x="360954" y="4570760"/>
            <a:ext cx="1351878" cy="1200329"/>
          </a:xfrm>
          <a:prstGeom prst="rect">
            <a:avLst/>
          </a:prstGeom>
          <a:noFill/>
        </p:spPr>
        <p:txBody>
          <a:bodyPr wrap="square" rtlCol="0">
            <a:spAutoFit/>
          </a:bodyPr>
          <a:lstStyle/>
          <a:p>
            <a:r>
              <a:rPr lang="en-US" dirty="0" smtClean="0"/>
              <a:t>Upstream instrument (stilling tube)</a:t>
            </a:r>
            <a:endParaRPr lang="en-US" dirty="0"/>
          </a:p>
        </p:txBody>
      </p:sp>
      <p:sp>
        <p:nvSpPr>
          <p:cNvPr id="17" name="TextBox 16"/>
          <p:cNvSpPr txBox="1"/>
          <p:nvPr/>
        </p:nvSpPr>
        <p:spPr>
          <a:xfrm rot="16200000">
            <a:off x="1264816" y="4050397"/>
            <a:ext cx="1156338" cy="369332"/>
          </a:xfrm>
          <a:prstGeom prst="rect">
            <a:avLst/>
          </a:prstGeom>
          <a:noFill/>
        </p:spPr>
        <p:txBody>
          <a:bodyPr wrap="square" rtlCol="0">
            <a:spAutoFit/>
          </a:bodyPr>
          <a:lstStyle/>
          <a:p>
            <a:r>
              <a:rPr lang="en-US" dirty="0" smtClean="0"/>
              <a:t>Staff plate</a:t>
            </a:r>
            <a:endParaRPr lang="en-US" dirty="0"/>
          </a:p>
        </p:txBody>
      </p:sp>
      <p:sp>
        <p:nvSpPr>
          <p:cNvPr id="18" name="TextBox 17"/>
          <p:cNvSpPr txBox="1"/>
          <p:nvPr/>
        </p:nvSpPr>
        <p:spPr>
          <a:xfrm>
            <a:off x="1134663" y="5639507"/>
            <a:ext cx="1156338" cy="369332"/>
          </a:xfrm>
          <a:prstGeom prst="rect">
            <a:avLst/>
          </a:prstGeom>
          <a:noFill/>
        </p:spPr>
        <p:txBody>
          <a:bodyPr wrap="square" rtlCol="0">
            <a:spAutoFit/>
          </a:bodyPr>
          <a:lstStyle/>
          <a:p>
            <a:r>
              <a:rPr lang="en-US" dirty="0" smtClean="0"/>
              <a:t>stream</a:t>
            </a:r>
            <a:endParaRPr lang="en-US" dirty="0"/>
          </a:p>
        </p:txBody>
      </p:sp>
      <p:sp>
        <p:nvSpPr>
          <p:cNvPr id="19" name="TextBox 18"/>
          <p:cNvSpPr txBox="1"/>
          <p:nvPr/>
        </p:nvSpPr>
        <p:spPr>
          <a:xfrm>
            <a:off x="2661067" y="1683213"/>
            <a:ext cx="1735736" cy="1200329"/>
          </a:xfrm>
          <a:prstGeom prst="rect">
            <a:avLst/>
          </a:prstGeom>
          <a:noFill/>
        </p:spPr>
        <p:txBody>
          <a:bodyPr wrap="square" rtlCol="0">
            <a:spAutoFit/>
          </a:bodyPr>
          <a:lstStyle/>
          <a:p>
            <a:r>
              <a:rPr lang="en-US" dirty="0" smtClean="0"/>
              <a:t>Downstream instrument (concrete anchor)</a:t>
            </a:r>
            <a:endParaRPr lang="en-US" dirty="0"/>
          </a:p>
        </p:txBody>
      </p:sp>
      <p:cxnSp>
        <p:nvCxnSpPr>
          <p:cNvPr id="20" name="Straight Arrow Connector 19"/>
          <p:cNvCxnSpPr/>
          <p:nvPr/>
        </p:nvCxnSpPr>
        <p:spPr>
          <a:xfrm flipV="1">
            <a:off x="3440113" y="1830401"/>
            <a:ext cx="1344654" cy="9819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566410" y="0"/>
            <a:ext cx="1280286" cy="369332"/>
          </a:xfrm>
          <a:prstGeom prst="rect">
            <a:avLst/>
          </a:prstGeom>
          <a:solidFill>
            <a:srgbClr val="FFFFFF"/>
          </a:solidFill>
        </p:spPr>
        <p:txBody>
          <a:bodyPr wrap="square" rtlCol="0">
            <a:spAutoFit/>
          </a:bodyPr>
          <a:lstStyle/>
          <a:p>
            <a:r>
              <a:rPr lang="en-US" dirty="0" smtClean="0"/>
              <a:t>Budd Creek</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49</a:t>
            </a:fld>
            <a:endParaRPr lang="en-US"/>
          </a:p>
        </p:txBody>
      </p:sp>
      <p:sp>
        <p:nvSpPr>
          <p:cNvPr id="24" name="Content Placeholder 2"/>
          <p:cNvSpPr>
            <a:spLocks noGrp="1"/>
          </p:cNvSpPr>
          <p:nvPr>
            <p:ph idx="1"/>
          </p:nvPr>
        </p:nvSpPr>
        <p:spPr>
          <a:xfrm>
            <a:off x="512249" y="6281804"/>
            <a:ext cx="5934986" cy="2520478"/>
          </a:xfrm>
        </p:spPr>
        <p:txBody>
          <a:bodyPr>
            <a:normAutofit fontScale="77500" lnSpcReduction="20000"/>
          </a:bodyPr>
          <a:lstStyle/>
          <a:p>
            <a:pPr marL="0" indent="0">
              <a:buNone/>
            </a:pPr>
            <a:r>
              <a:rPr lang="en-US" dirty="0" smtClean="0"/>
              <a:t>Budd Creek has a long record and two </a:t>
            </a:r>
            <a:r>
              <a:rPr lang="en-US" dirty="0" smtClean="0"/>
              <a:t>instruments, </a:t>
            </a:r>
            <a:r>
              <a:rPr lang="en-US" dirty="0" smtClean="0"/>
              <a:t>but due to a shifting channel bed, backwater effects from the culvert, and shifts in instrument location, the rating curve has high uncertainty</a:t>
            </a:r>
            <a:r>
              <a:rPr lang="en-US" dirty="0" smtClean="0"/>
              <a:t>.  We used least squares (as in </a:t>
            </a:r>
            <a:r>
              <a:rPr lang="en-US" dirty="0" err="1" smtClean="0"/>
              <a:t>Rantz</a:t>
            </a:r>
            <a:r>
              <a:rPr lang="en-US" dirty="0" smtClean="0"/>
              <a:t> et al. 1982) and do not provide 95% confidence values for this site.</a:t>
            </a:r>
            <a:endParaRPr lang="en-US" dirty="0"/>
          </a:p>
        </p:txBody>
      </p:sp>
    </p:spTree>
    <p:extLst>
      <p:ext uri="{BB962C8B-B14F-4D97-AF65-F5344CB8AC3E}">
        <p14:creationId xmlns:p14="http://schemas.microsoft.com/office/powerpoint/2010/main" val="22778788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2A23B7-37DC-8A4A-9988-CC944C08523F}" type="slidenum">
              <a:rPr lang="en-US" smtClean="0"/>
              <a:t>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173883686"/>
              </p:ext>
            </p:extLst>
          </p:nvPr>
        </p:nvGraphicFramePr>
        <p:xfrm>
          <a:off x="480560" y="286018"/>
          <a:ext cx="6034539" cy="8283087"/>
        </p:xfrm>
        <a:graphic>
          <a:graphicData uri="http://schemas.openxmlformats.org/drawingml/2006/table">
            <a:tbl>
              <a:tblPr firstRow="1" bandRow="1">
                <a:tableStyleId>{3B4B98B0-60AC-42C2-AFA5-B58CD77FA1E5}</a:tableStyleId>
              </a:tblPr>
              <a:tblGrid>
                <a:gridCol w="962200"/>
                <a:gridCol w="1876884"/>
                <a:gridCol w="1639304"/>
                <a:gridCol w="1556151"/>
              </a:tblGrid>
              <a:tr h="431443">
                <a:tc>
                  <a:txBody>
                    <a:bodyPr/>
                    <a:lstStyle/>
                    <a:p>
                      <a:pPr marL="0" marR="0">
                        <a:spcBef>
                          <a:spcPts val="0"/>
                        </a:spcBef>
                        <a:spcAft>
                          <a:spcPts val="0"/>
                        </a:spcAft>
                      </a:pPr>
                      <a:r>
                        <a:rPr lang="en-US" sz="1200" dirty="0">
                          <a:effectLst/>
                        </a:rPr>
                        <a:t>Installation Type</a:t>
                      </a:r>
                      <a:endParaRPr lang="en-US" sz="1200"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dirty="0">
                          <a:effectLst/>
                        </a:rPr>
                        <a:t>Anchored </a:t>
                      </a:r>
                      <a:r>
                        <a:rPr lang="en-US" sz="1200" dirty="0" err="1" smtClean="0">
                          <a:effectLst/>
                        </a:rPr>
                        <a:t>Solinst</a:t>
                      </a:r>
                      <a:endParaRPr lang="en-US" sz="1200"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a:effectLst/>
                        </a:rPr>
                        <a:t>Solinst in Stilling Tube</a:t>
                      </a:r>
                      <a:endParaRPr lang="en-US" sz="120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dirty="0">
                          <a:effectLst/>
                        </a:rPr>
                        <a:t>Vented Pressure Transducer</a:t>
                      </a:r>
                      <a:endParaRPr lang="en-US" sz="1200" dirty="0">
                        <a:effectLst/>
                        <a:latin typeface="Cambria"/>
                        <a:ea typeface="ＭＳ 明朝"/>
                        <a:cs typeface="Times New Roman"/>
                      </a:endParaRPr>
                    </a:p>
                  </a:txBody>
                  <a:tcPr marL="68580" marR="68580" marT="0" marB="0"/>
                </a:tc>
              </a:tr>
              <a:tr h="1341006">
                <a:tc>
                  <a:txBody>
                    <a:bodyPr/>
                    <a:lstStyle/>
                    <a:p>
                      <a:pPr marL="0" marR="0">
                        <a:spcBef>
                          <a:spcPts val="0"/>
                        </a:spcBef>
                        <a:spcAft>
                          <a:spcPts val="0"/>
                        </a:spcAft>
                      </a:pPr>
                      <a:r>
                        <a:rPr lang="en-US" sz="1200" b="1" dirty="0">
                          <a:effectLst/>
                          <a:latin typeface="Cambria"/>
                          <a:ea typeface="ＭＳ 明朝"/>
                          <a:cs typeface="Times New Roman"/>
                        </a:rPr>
                        <a:t>Description</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Instrument in a PVC pipe inside a concrete anchor, which is cabled to a tree, bridge, or culvert.</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Instrument in PVC pipe inserted in vertical pipe attached to the streambed and bank with rebar; with cord for downloading instrument. </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Same as stilling tube but with data cord connected to a data logger box (typically hidden in a tree) and another cord open to the atmosphere.</a:t>
                      </a:r>
                    </a:p>
                  </a:txBody>
                  <a:tcPr marL="68580" marR="68580" marT="0" marB="0"/>
                </a:tc>
              </a:tr>
              <a:tr h="456547">
                <a:tc>
                  <a:txBody>
                    <a:bodyPr/>
                    <a:lstStyle/>
                    <a:p>
                      <a:pPr marL="0" marR="0">
                        <a:spcBef>
                          <a:spcPts val="0"/>
                        </a:spcBef>
                        <a:spcAft>
                          <a:spcPts val="0"/>
                        </a:spcAft>
                      </a:pPr>
                      <a:r>
                        <a:rPr lang="en-US" sz="1200" b="1" dirty="0">
                          <a:effectLst/>
                          <a:latin typeface="Cambria"/>
                          <a:ea typeface="ＭＳ 明朝"/>
                          <a:cs typeface="Times New Roman"/>
                        </a:rPr>
                        <a:t>Instrument </a:t>
                      </a:r>
                      <a:r>
                        <a:rPr lang="en-US" sz="1200" b="1" dirty="0" smtClean="0">
                          <a:effectLst/>
                          <a:latin typeface="Cambria"/>
                          <a:ea typeface="ＭＳ 明朝"/>
                          <a:cs typeface="Times New Roman"/>
                        </a:rPr>
                        <a:t>Used</a:t>
                      </a:r>
                      <a:endParaRPr lang="en-US" sz="1200" b="1"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dirty="0" err="1">
                          <a:effectLst/>
                          <a:latin typeface="Cambria"/>
                          <a:ea typeface="ＭＳ 明朝"/>
                          <a:cs typeface="Times New Roman"/>
                        </a:rPr>
                        <a:t>Solinst</a:t>
                      </a:r>
                      <a:r>
                        <a:rPr lang="en-US" sz="1200" dirty="0">
                          <a:effectLst/>
                          <a:latin typeface="Cambria"/>
                          <a:ea typeface="ＭＳ 明朝"/>
                          <a:cs typeface="Times New Roman"/>
                        </a:rPr>
                        <a:t> </a:t>
                      </a:r>
                      <a:r>
                        <a:rPr lang="en-US" sz="1200" dirty="0" err="1">
                          <a:effectLst/>
                          <a:latin typeface="Cambria"/>
                          <a:ea typeface="ＭＳ 明朝"/>
                          <a:cs typeface="Times New Roman"/>
                        </a:rPr>
                        <a:t>Levelogger</a:t>
                      </a:r>
                      <a:endParaRPr lang="en-US" sz="1200"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dirty="0" err="1">
                          <a:effectLst/>
                          <a:latin typeface="Cambria"/>
                          <a:ea typeface="ＭＳ 明朝"/>
                          <a:cs typeface="Times New Roman"/>
                        </a:rPr>
                        <a:t>Solinst</a:t>
                      </a:r>
                      <a:r>
                        <a:rPr lang="en-US" sz="1200" dirty="0">
                          <a:effectLst/>
                          <a:latin typeface="Cambria"/>
                          <a:ea typeface="ＭＳ 明朝"/>
                          <a:cs typeface="Times New Roman"/>
                        </a:rPr>
                        <a:t> </a:t>
                      </a:r>
                      <a:r>
                        <a:rPr lang="en-US" sz="1200" dirty="0" err="1">
                          <a:effectLst/>
                          <a:latin typeface="Cambria"/>
                          <a:ea typeface="ＭＳ 明朝"/>
                          <a:cs typeface="Times New Roman"/>
                        </a:rPr>
                        <a:t>Levelogger</a:t>
                      </a:r>
                      <a:endParaRPr lang="en-US" sz="1200"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dirty="0">
                          <a:effectLst/>
                          <a:latin typeface="Cambria"/>
                          <a:ea typeface="ＭＳ 明朝"/>
                          <a:cs typeface="Times New Roman"/>
                        </a:rPr>
                        <a:t>Druck</a:t>
                      </a:r>
                      <a:r>
                        <a:rPr lang="en-US" sz="1200" baseline="30000" dirty="0">
                          <a:effectLst/>
                          <a:latin typeface="Cambria"/>
                          <a:ea typeface="ＭＳ 明朝"/>
                          <a:cs typeface="Times New Roman"/>
                        </a:rPr>
                        <a:t>1</a:t>
                      </a:r>
                      <a:r>
                        <a:rPr lang="en-US" sz="1200" dirty="0">
                          <a:effectLst/>
                          <a:latin typeface="Cambria"/>
                          <a:ea typeface="ＭＳ 明朝"/>
                          <a:cs typeface="Times New Roman"/>
                        </a:rPr>
                        <a:t> Or Campbell Scientific CS450 </a:t>
                      </a:r>
                      <a:r>
                        <a:rPr lang="en-US" sz="1200" dirty="0" smtClean="0">
                          <a:effectLst/>
                          <a:latin typeface="Cambria"/>
                          <a:ea typeface="ＭＳ 明朝"/>
                          <a:cs typeface="Times New Roman"/>
                        </a:rPr>
                        <a:t>PT</a:t>
                      </a:r>
                      <a:r>
                        <a:rPr lang="en-US" sz="1200" baseline="30000" dirty="0" smtClean="0">
                          <a:effectLst/>
                          <a:latin typeface="Cambria"/>
                          <a:ea typeface="ＭＳ 明朝"/>
                          <a:cs typeface="Times New Roman"/>
                        </a:rPr>
                        <a:t>2</a:t>
                      </a:r>
                      <a:endParaRPr lang="en-US" sz="1200" dirty="0">
                        <a:effectLst/>
                        <a:latin typeface="Cambria"/>
                        <a:ea typeface="ＭＳ 明朝"/>
                        <a:cs typeface="Times New Roman"/>
                      </a:endParaRPr>
                    </a:p>
                  </a:txBody>
                  <a:tcPr marL="68580" marR="68580" marT="0" marB="0"/>
                </a:tc>
              </a:tr>
              <a:tr h="2453247">
                <a:tc>
                  <a:txBody>
                    <a:bodyPr/>
                    <a:lstStyle/>
                    <a:p>
                      <a:pPr marL="0" marR="0">
                        <a:spcBef>
                          <a:spcPts val="0"/>
                        </a:spcBef>
                        <a:spcAft>
                          <a:spcPts val="0"/>
                        </a:spcAft>
                      </a:pPr>
                      <a:r>
                        <a:rPr lang="en-US" sz="1200" b="1" dirty="0">
                          <a:effectLst/>
                          <a:latin typeface="Cambria"/>
                          <a:ea typeface="ＭＳ 明朝"/>
                          <a:cs typeface="Times New Roman"/>
                        </a:rPr>
                        <a:t>Instrument Specs/Accuracy</a:t>
                      </a:r>
                    </a:p>
                  </a:txBody>
                  <a:tcPr marL="68580" marR="68580" marT="0" marB="0"/>
                </a:tc>
                <a:tc>
                  <a:txBody>
                    <a:bodyPr/>
                    <a:lstStyle/>
                    <a:p>
                      <a:pPr marL="0" marR="0">
                        <a:spcBef>
                          <a:spcPts val="0"/>
                        </a:spcBef>
                        <a:spcAft>
                          <a:spcPts val="0"/>
                        </a:spcAft>
                      </a:pPr>
                      <a:r>
                        <a:rPr lang="en-US" sz="1200" u="sng" dirty="0" err="1">
                          <a:effectLst/>
                          <a:latin typeface="Cambria"/>
                          <a:ea typeface="ＭＳ 明朝"/>
                          <a:cs typeface="Times New Roman"/>
                        </a:rPr>
                        <a:t>Levelogger</a:t>
                      </a:r>
                      <a:r>
                        <a:rPr lang="en-US" sz="1200" u="sng" dirty="0">
                          <a:effectLst/>
                          <a:latin typeface="Cambria"/>
                          <a:ea typeface="ＭＳ 明朝"/>
                          <a:cs typeface="Times New Roman"/>
                        </a:rPr>
                        <a:t> Model 3001</a:t>
                      </a:r>
                      <a:r>
                        <a:rPr lang="en-US" sz="1200" dirty="0">
                          <a:effectLst/>
                          <a:latin typeface="Cambria"/>
                          <a:ea typeface="ＭＳ 明朝"/>
                          <a:cs typeface="Times New Roman"/>
                        </a:rPr>
                        <a:t>: 0.1</a:t>
                      </a:r>
                      <a:r>
                        <a:rPr lang="en-US" sz="1200" dirty="0">
                          <a:effectLst/>
                          <a:latin typeface="Cambria"/>
                          <a:ea typeface="ＭＳ 明朝"/>
                          <a:cs typeface="Times New Roman"/>
                          <a:sym typeface="Symbol"/>
                        </a:rPr>
                        <a:t></a:t>
                      </a:r>
                      <a:r>
                        <a:rPr lang="en-US" sz="1200" dirty="0">
                          <a:effectLst/>
                          <a:latin typeface="Cambria"/>
                          <a:ea typeface="ＭＳ 明朝"/>
                          <a:cs typeface="Times New Roman"/>
                        </a:rPr>
                        <a:t>C temp accuracy,  ±0.5 cm pressure/depth accuracy; temperature compensated over the range of -10 to 40</a:t>
                      </a:r>
                      <a:r>
                        <a:rPr lang="en-US" sz="1200" dirty="0">
                          <a:effectLst/>
                          <a:latin typeface="Cambria"/>
                          <a:ea typeface="ＭＳ 明朝"/>
                          <a:cs typeface="Times New Roman"/>
                          <a:sym typeface="Symbol"/>
                        </a:rPr>
                        <a:t></a:t>
                      </a:r>
                      <a:r>
                        <a:rPr lang="en-US" sz="1200" dirty="0">
                          <a:effectLst/>
                          <a:latin typeface="Cambria"/>
                          <a:ea typeface="ＭＳ 明朝"/>
                          <a:cs typeface="Times New Roman"/>
                        </a:rPr>
                        <a:t>C; drift of 0.1% of the full range (±0.5 cm for a 5 m model, used here).</a:t>
                      </a:r>
                    </a:p>
                    <a:p>
                      <a:pPr marL="0" marR="0">
                        <a:spcBef>
                          <a:spcPts val="0"/>
                        </a:spcBef>
                        <a:spcAft>
                          <a:spcPts val="0"/>
                        </a:spcAft>
                      </a:pPr>
                      <a:r>
                        <a:rPr lang="en-US" sz="1200" dirty="0">
                          <a:effectLst/>
                          <a:latin typeface="Cambria"/>
                          <a:ea typeface="ＭＳ 明朝"/>
                          <a:cs typeface="Times New Roman"/>
                        </a:rPr>
                        <a:t> </a:t>
                      </a:r>
                    </a:p>
                  </a:txBody>
                  <a:tcPr marL="68580" marR="68580" marT="0" marB="0"/>
                </a:tc>
                <a:tc>
                  <a:txBody>
                    <a:bodyPr/>
                    <a:lstStyle/>
                    <a:p>
                      <a:pPr marL="0" marR="0">
                        <a:spcBef>
                          <a:spcPts val="0"/>
                        </a:spcBef>
                        <a:spcAft>
                          <a:spcPts val="0"/>
                        </a:spcAft>
                      </a:pPr>
                      <a:r>
                        <a:rPr lang="en-US" sz="1200" u="sng" dirty="0" err="1">
                          <a:effectLst/>
                          <a:latin typeface="Cambria"/>
                          <a:ea typeface="ＭＳ 明朝"/>
                          <a:cs typeface="Times New Roman"/>
                        </a:rPr>
                        <a:t>Levelogger</a:t>
                      </a:r>
                      <a:r>
                        <a:rPr lang="en-US" sz="1200" u="sng" dirty="0">
                          <a:effectLst/>
                          <a:latin typeface="Cambria"/>
                          <a:ea typeface="ＭＳ 明朝"/>
                          <a:cs typeface="Times New Roman"/>
                        </a:rPr>
                        <a:t> Edge and Gold</a:t>
                      </a:r>
                      <a:r>
                        <a:rPr lang="en-US" sz="1200" dirty="0">
                          <a:effectLst/>
                          <a:latin typeface="Cambria"/>
                          <a:ea typeface="ＭＳ 明朝"/>
                          <a:cs typeface="Times New Roman"/>
                        </a:rPr>
                        <a:t>: </a:t>
                      </a:r>
                    </a:p>
                    <a:p>
                      <a:pPr marL="0" marR="0">
                        <a:spcBef>
                          <a:spcPts val="0"/>
                        </a:spcBef>
                        <a:spcAft>
                          <a:spcPts val="0"/>
                        </a:spcAft>
                      </a:pPr>
                      <a:r>
                        <a:rPr lang="en-US" sz="1200" dirty="0">
                          <a:effectLst/>
                          <a:latin typeface="Cambria"/>
                          <a:ea typeface="ＭＳ 明朝"/>
                          <a:cs typeface="Times New Roman"/>
                        </a:rPr>
                        <a:t>Temp accuracy ± 0.05</a:t>
                      </a:r>
                      <a:r>
                        <a:rPr lang="en-US" sz="1200" dirty="0">
                          <a:effectLst/>
                          <a:latin typeface="Cambria"/>
                          <a:ea typeface="ＭＳ 明朝"/>
                          <a:cs typeface="Times New Roman"/>
                          <a:sym typeface="Symbol"/>
                        </a:rPr>
                        <a:t></a:t>
                      </a:r>
                      <a:r>
                        <a:rPr lang="en-US" sz="1200" dirty="0">
                          <a:effectLst/>
                          <a:latin typeface="Cambria"/>
                          <a:ea typeface="ＭＳ 明朝"/>
                          <a:cs typeface="Times New Roman"/>
                        </a:rPr>
                        <a:t>C</a:t>
                      </a:r>
                    </a:p>
                    <a:p>
                      <a:pPr marL="0" marR="0">
                        <a:spcBef>
                          <a:spcPts val="0"/>
                        </a:spcBef>
                        <a:spcAft>
                          <a:spcPts val="0"/>
                        </a:spcAft>
                      </a:pPr>
                      <a:r>
                        <a:rPr lang="en-US" sz="1200" dirty="0">
                          <a:effectLst/>
                          <a:latin typeface="Cambria"/>
                          <a:ea typeface="ＭＳ 明朝"/>
                          <a:cs typeface="Times New Roman"/>
                        </a:rPr>
                        <a:t>Pressure ± 0.05% of FS (for 5 m model, this would be ±0.25 cm); Manufacturer states clock accurate to 1 minute per year, but 20 minutes of drift per year was typically </a:t>
                      </a:r>
                      <a:r>
                        <a:rPr lang="en-US" sz="1200" dirty="0" smtClean="0">
                          <a:effectLst/>
                          <a:latin typeface="Cambria"/>
                          <a:ea typeface="ＭＳ 明朝"/>
                          <a:cs typeface="Times New Roman"/>
                        </a:rPr>
                        <a:t>observed</a:t>
                      </a:r>
                      <a:endParaRPr lang="en-US" sz="1200"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u="sng" dirty="0" err="1">
                          <a:effectLst/>
                          <a:latin typeface="Cambria"/>
                          <a:ea typeface="ＭＳ 明朝"/>
                          <a:cs typeface="Times New Roman"/>
                        </a:rPr>
                        <a:t>Druck</a:t>
                      </a:r>
                      <a:r>
                        <a:rPr lang="en-US" sz="1200" dirty="0">
                          <a:effectLst/>
                          <a:latin typeface="Cambria"/>
                          <a:ea typeface="ＭＳ 明朝"/>
                          <a:cs typeface="Times New Roman"/>
                        </a:rPr>
                        <a:t>: 0-5 PSI Range, 0.25% accuracy; </a:t>
                      </a:r>
                      <a:endParaRPr lang="en-US" sz="1200" dirty="0" smtClean="0">
                        <a:effectLst/>
                        <a:latin typeface="Cambria"/>
                        <a:ea typeface="ＭＳ 明朝"/>
                        <a:cs typeface="Times New Roman"/>
                      </a:endParaRPr>
                    </a:p>
                    <a:p>
                      <a:pPr marL="0" marR="0">
                        <a:spcBef>
                          <a:spcPts val="0"/>
                        </a:spcBef>
                        <a:spcAft>
                          <a:spcPts val="0"/>
                        </a:spcAft>
                      </a:pPr>
                      <a:endParaRPr lang="en-US" sz="1200" dirty="0" smtClean="0">
                        <a:effectLst/>
                        <a:latin typeface="Cambria"/>
                        <a:ea typeface="ＭＳ 明朝"/>
                        <a:cs typeface="Times New Roman"/>
                      </a:endParaRPr>
                    </a:p>
                    <a:p>
                      <a:pPr marL="0" marR="0">
                        <a:spcBef>
                          <a:spcPts val="0"/>
                        </a:spcBef>
                        <a:spcAft>
                          <a:spcPts val="0"/>
                        </a:spcAft>
                      </a:pPr>
                      <a:r>
                        <a:rPr lang="en-US" sz="1200" u="sng" dirty="0" smtClean="0">
                          <a:effectLst/>
                          <a:latin typeface="Cambria"/>
                          <a:ea typeface="ＭＳ 明朝"/>
                          <a:cs typeface="Times New Roman"/>
                        </a:rPr>
                        <a:t>CS450</a:t>
                      </a:r>
                      <a:r>
                        <a:rPr lang="en-US" sz="1200" dirty="0">
                          <a:effectLst/>
                          <a:latin typeface="Cambria"/>
                          <a:ea typeface="ＭＳ 明朝"/>
                          <a:cs typeface="Times New Roman"/>
                        </a:rPr>
                        <a:t>: 0-7.25 PSI Range, 0.1% accuracy; </a:t>
                      </a:r>
                    </a:p>
                  </a:txBody>
                  <a:tcPr marL="68580" marR="68580" marT="0" marB="0"/>
                </a:tc>
              </a:tr>
              <a:tr h="1147596">
                <a:tc>
                  <a:txBody>
                    <a:bodyPr/>
                    <a:lstStyle/>
                    <a:p>
                      <a:pPr marL="0" marR="0">
                        <a:spcBef>
                          <a:spcPts val="0"/>
                        </a:spcBef>
                        <a:spcAft>
                          <a:spcPts val="0"/>
                        </a:spcAft>
                      </a:pPr>
                      <a:r>
                        <a:rPr lang="en-US" sz="1200" b="1" dirty="0">
                          <a:effectLst/>
                          <a:latin typeface="Cambria"/>
                          <a:ea typeface="ＭＳ 明朝"/>
                          <a:cs typeface="Times New Roman"/>
                        </a:rPr>
                        <a:t>Processing steps required</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1) subtract off atmospheric pressure; 2) correct for offsets in instrument location; 3) check for instrument drift; 4) develop rating curve</a:t>
                      </a:r>
                    </a:p>
                  </a:txBody>
                  <a:tcPr marL="68580" marR="68580" marT="0" marB="0"/>
                </a:tc>
                <a:tc>
                  <a:txBody>
                    <a:bodyPr/>
                    <a:lstStyle/>
                    <a:p>
                      <a:pPr marL="0" marR="0">
                        <a:spcBef>
                          <a:spcPts val="0"/>
                        </a:spcBef>
                        <a:spcAft>
                          <a:spcPts val="0"/>
                        </a:spcAft>
                      </a:pPr>
                      <a:r>
                        <a:rPr lang="en-US" sz="1200" dirty="0">
                          <a:effectLst/>
                          <a:latin typeface="Cambria"/>
                          <a:ea typeface="ＭＳ 明朝"/>
                          <a:cs typeface="Times New Roman"/>
                        </a:rPr>
                        <a:t>1, 3, and 4</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3 and 4</a:t>
                      </a:r>
                    </a:p>
                  </a:txBody>
                  <a:tcPr marL="68580" marR="68580" marT="0" marB="0"/>
                </a:tc>
              </a:tr>
              <a:tr h="1509691">
                <a:tc>
                  <a:txBody>
                    <a:bodyPr/>
                    <a:lstStyle/>
                    <a:p>
                      <a:pPr marL="0" marR="0">
                        <a:spcBef>
                          <a:spcPts val="0"/>
                        </a:spcBef>
                        <a:spcAft>
                          <a:spcPts val="0"/>
                        </a:spcAft>
                      </a:pPr>
                      <a:r>
                        <a:rPr lang="en-US" sz="1200" b="1" dirty="0">
                          <a:effectLst/>
                          <a:latin typeface="Cambria"/>
                          <a:ea typeface="ＭＳ 明朝"/>
                          <a:cs typeface="Times New Roman"/>
                        </a:rPr>
                        <a:t>Total error estimates in stage</a:t>
                      </a:r>
                    </a:p>
                    <a:p>
                      <a:pPr marL="0" marR="0">
                        <a:spcBef>
                          <a:spcPts val="0"/>
                        </a:spcBef>
                        <a:spcAft>
                          <a:spcPts val="0"/>
                        </a:spcAft>
                      </a:pPr>
                      <a:r>
                        <a:rPr lang="en-US" sz="1200" b="1" dirty="0">
                          <a:effectLst/>
                          <a:latin typeface="Cambria"/>
                          <a:ea typeface="ＭＳ 明朝"/>
                          <a:cs typeface="Times New Roman"/>
                        </a:rPr>
                        <a:t> </a:t>
                      </a:r>
                    </a:p>
                    <a:p>
                      <a:pPr marL="0" marR="0">
                        <a:spcBef>
                          <a:spcPts val="0"/>
                        </a:spcBef>
                        <a:spcAft>
                          <a:spcPts val="0"/>
                        </a:spcAft>
                      </a:pPr>
                      <a:r>
                        <a:rPr lang="en-US" sz="1200" b="0" dirty="0">
                          <a:effectLst/>
                          <a:latin typeface="Cambria"/>
                          <a:ea typeface="ＭＳ 明朝"/>
                          <a:cs typeface="Times New Roman"/>
                        </a:rPr>
                        <a:t>(Note that these are worst case </a:t>
                      </a:r>
                      <a:r>
                        <a:rPr lang="en-US" sz="1200" b="0" dirty="0" smtClean="0">
                          <a:effectLst/>
                          <a:latin typeface="Cambria"/>
                          <a:ea typeface="ＭＳ 明朝"/>
                          <a:cs typeface="Times New Roman"/>
                        </a:rPr>
                        <a:t>scenarios)</a:t>
                      </a:r>
                      <a:endParaRPr lang="en-US" sz="1200" b="0"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Up to ± 3 to 4 cm, with ± 2 cm due to summed instrument accuracy and drift for both stream and barometric instruments; and ± 1 to 2 cm more due to uncertainty in instrument location</a:t>
                      </a: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Up to ± 2 cm due to summed instrument accuracy and potential drift for both stream and barometric instruments</a:t>
                      </a:r>
                    </a:p>
                  </a:txBody>
                  <a:tcPr marL="68580" marR="68580" marT="0" marB="0"/>
                </a:tc>
                <a:tc>
                  <a:txBody>
                    <a:bodyPr/>
                    <a:lstStyle/>
                    <a:p>
                      <a:pPr marL="0" marR="0">
                        <a:spcBef>
                          <a:spcPts val="0"/>
                        </a:spcBef>
                        <a:spcAft>
                          <a:spcPts val="0"/>
                        </a:spcAft>
                      </a:pPr>
                      <a:r>
                        <a:rPr lang="en-US" sz="1200" dirty="0">
                          <a:effectLst/>
                          <a:latin typeface="Cambria"/>
                          <a:ea typeface="ＭＳ 明朝"/>
                          <a:cs typeface="Times New Roman"/>
                        </a:rPr>
                        <a:t>Up to ± 0.5 cm due to summed instrument accuracy and potential drift </a:t>
                      </a:r>
                    </a:p>
                  </a:txBody>
                  <a:tcPr marL="68580" marR="68580" marT="0" marB="0"/>
                </a:tc>
              </a:tr>
              <a:tr h="943557">
                <a:tc>
                  <a:txBody>
                    <a:bodyPr/>
                    <a:lstStyle/>
                    <a:p>
                      <a:pPr marL="0" marR="0">
                        <a:spcBef>
                          <a:spcPts val="0"/>
                        </a:spcBef>
                        <a:spcAft>
                          <a:spcPts val="0"/>
                        </a:spcAft>
                      </a:pPr>
                      <a:r>
                        <a:rPr lang="en-US" sz="1200" b="1" dirty="0" smtClean="0">
                          <a:effectLst/>
                          <a:latin typeface="Cambria"/>
                          <a:ea typeface="ＭＳ 明朝"/>
                          <a:cs typeface="Times New Roman"/>
                        </a:rPr>
                        <a:t>Error in </a:t>
                      </a:r>
                      <a:r>
                        <a:rPr lang="en-US" sz="1200" b="1" dirty="0">
                          <a:effectLst/>
                          <a:latin typeface="Cambria"/>
                          <a:ea typeface="ＭＳ 明朝"/>
                          <a:cs typeface="Times New Roman"/>
                        </a:rPr>
                        <a:t>estimated </a:t>
                      </a:r>
                      <a:r>
                        <a:rPr lang="en-US" sz="1200" b="1" dirty="0" smtClean="0">
                          <a:effectLst/>
                          <a:latin typeface="Cambria"/>
                          <a:ea typeface="ＭＳ 明朝"/>
                          <a:cs typeface="Times New Roman"/>
                        </a:rPr>
                        <a:t>discharge*</a:t>
                      </a:r>
                      <a:endParaRPr lang="en-US" sz="1200" b="1" dirty="0">
                        <a:effectLst/>
                        <a:latin typeface="Cambria"/>
                        <a:ea typeface="ＭＳ 明朝"/>
                        <a:cs typeface="Times New Roman"/>
                      </a:endParaRPr>
                    </a:p>
                  </a:txBody>
                  <a:tcPr marL="68580" marR="68580" marT="0" marB="0"/>
                </a:tc>
                <a:tc>
                  <a:txBody>
                    <a:bodyPr/>
                    <a:lstStyle/>
                    <a:p>
                      <a:pPr marL="0" marR="0">
                        <a:spcBef>
                          <a:spcPts val="0"/>
                        </a:spcBef>
                        <a:spcAft>
                          <a:spcPts val="0"/>
                        </a:spcAft>
                      </a:pPr>
                      <a:r>
                        <a:rPr lang="en-US" sz="1200">
                          <a:effectLst/>
                          <a:latin typeface="Cambria"/>
                          <a:ea typeface="ＭＳ 明朝"/>
                          <a:cs typeface="Times New Roman"/>
                        </a:rPr>
                        <a:t>± 0.92 m</a:t>
                      </a:r>
                      <a:r>
                        <a:rPr lang="en-US" sz="1200" baseline="30000">
                          <a:effectLst/>
                          <a:latin typeface="Cambria"/>
                          <a:ea typeface="ＭＳ 明朝"/>
                          <a:cs typeface="Times New Roman"/>
                        </a:rPr>
                        <a:t>3</a:t>
                      </a:r>
                      <a:r>
                        <a:rPr lang="en-US" sz="1200">
                          <a:effectLst/>
                          <a:latin typeface="Cambria"/>
                          <a:ea typeface="ＭＳ 明朝"/>
                          <a:cs typeface="Times New Roman"/>
                        </a:rPr>
                        <a:t> s</a:t>
                      </a:r>
                      <a:r>
                        <a:rPr lang="en-US" sz="1200" baseline="30000">
                          <a:effectLst/>
                          <a:latin typeface="Cambria"/>
                          <a:ea typeface="ＭＳ 明朝"/>
                          <a:cs typeface="Times New Roman"/>
                        </a:rPr>
                        <a:t>-1 </a:t>
                      </a:r>
                      <a:r>
                        <a:rPr lang="en-US" sz="1200">
                          <a:effectLst/>
                          <a:latin typeface="Cambria"/>
                          <a:ea typeface="ＭＳ 明朝"/>
                          <a:cs typeface="Times New Roman"/>
                        </a:rPr>
                        <a:t>to</a:t>
                      </a:r>
                      <a:r>
                        <a:rPr lang="en-US" sz="1200" baseline="30000">
                          <a:effectLst/>
                          <a:latin typeface="Cambria"/>
                          <a:ea typeface="ＭＳ 明朝"/>
                          <a:cs typeface="Times New Roman"/>
                        </a:rPr>
                        <a:t> </a:t>
                      </a:r>
                      <a:r>
                        <a:rPr lang="en-US" sz="1200">
                          <a:effectLst/>
                          <a:latin typeface="Cambria"/>
                          <a:ea typeface="ＭＳ 明朝"/>
                          <a:cs typeface="Times New Roman"/>
                        </a:rPr>
                        <a:t>± 1.24 m</a:t>
                      </a:r>
                      <a:r>
                        <a:rPr lang="en-US" sz="1200" baseline="30000">
                          <a:effectLst/>
                          <a:latin typeface="Cambria"/>
                          <a:ea typeface="ＭＳ 明朝"/>
                          <a:cs typeface="Times New Roman"/>
                        </a:rPr>
                        <a:t>3</a:t>
                      </a:r>
                      <a:r>
                        <a:rPr lang="en-US" sz="1200">
                          <a:effectLst/>
                          <a:latin typeface="Cambria"/>
                          <a:ea typeface="ＭＳ 明朝"/>
                          <a:cs typeface="Times New Roman"/>
                        </a:rPr>
                        <a:t> s</a:t>
                      </a:r>
                      <a:r>
                        <a:rPr lang="en-US" sz="1200" baseline="30000">
                          <a:effectLst/>
                          <a:latin typeface="Cambria"/>
                          <a:ea typeface="ＭＳ 明朝"/>
                          <a:cs typeface="Times New Roman"/>
                        </a:rPr>
                        <a:t>-1</a:t>
                      </a:r>
                      <a:endParaRPr lang="en-US" sz="1200">
                        <a:effectLst/>
                        <a:latin typeface="Cambria"/>
                        <a:ea typeface="ＭＳ 明朝"/>
                        <a:cs typeface="Times New Roman"/>
                      </a:endParaRPr>
                    </a:p>
                    <a:p>
                      <a:pPr marL="0" marR="0">
                        <a:spcBef>
                          <a:spcPts val="0"/>
                        </a:spcBef>
                        <a:spcAft>
                          <a:spcPts val="0"/>
                        </a:spcAft>
                      </a:pPr>
                      <a:r>
                        <a:rPr lang="en-US" sz="1200">
                          <a:effectLst/>
                          <a:latin typeface="Cambria"/>
                          <a:ea typeface="ＭＳ 明朝"/>
                          <a:cs typeface="Times New Roman"/>
                        </a:rPr>
                        <a:t>(14-19%)</a:t>
                      </a:r>
                    </a:p>
                  </a:txBody>
                  <a:tcPr marL="68580" marR="68580" marT="0" marB="0"/>
                </a:tc>
                <a:tc>
                  <a:txBody>
                    <a:bodyPr/>
                    <a:lstStyle/>
                    <a:p>
                      <a:pPr marL="0" marR="0">
                        <a:spcBef>
                          <a:spcPts val="0"/>
                        </a:spcBef>
                        <a:spcAft>
                          <a:spcPts val="0"/>
                        </a:spcAft>
                      </a:pPr>
                      <a:r>
                        <a:rPr lang="en-US" sz="1200" dirty="0">
                          <a:effectLst/>
                          <a:latin typeface="Cambria"/>
                          <a:ea typeface="ＭＳ 明朝"/>
                          <a:cs typeface="Times New Roman"/>
                        </a:rPr>
                        <a:t>± 0.61 m</a:t>
                      </a:r>
                      <a:r>
                        <a:rPr lang="en-US" sz="1200" baseline="30000" dirty="0">
                          <a:effectLst/>
                          <a:latin typeface="Cambria"/>
                          <a:ea typeface="ＭＳ 明朝"/>
                          <a:cs typeface="Times New Roman"/>
                        </a:rPr>
                        <a:t>3</a:t>
                      </a:r>
                      <a:r>
                        <a:rPr lang="en-US" sz="1200" dirty="0">
                          <a:effectLst/>
                          <a:latin typeface="Cambria"/>
                          <a:ea typeface="ＭＳ 明朝"/>
                          <a:cs typeface="Times New Roman"/>
                        </a:rPr>
                        <a:t> s</a:t>
                      </a:r>
                      <a:r>
                        <a:rPr lang="en-US" sz="1200" baseline="30000" dirty="0">
                          <a:effectLst/>
                          <a:latin typeface="Cambria"/>
                          <a:ea typeface="ＭＳ 明朝"/>
                          <a:cs typeface="Times New Roman"/>
                        </a:rPr>
                        <a:t>-1</a:t>
                      </a:r>
                      <a:endParaRPr lang="en-US" sz="1200" dirty="0">
                        <a:effectLst/>
                        <a:latin typeface="Cambria"/>
                        <a:ea typeface="ＭＳ 明朝"/>
                        <a:cs typeface="Times New Roman"/>
                      </a:endParaRPr>
                    </a:p>
                    <a:p>
                      <a:pPr marL="0" marR="0">
                        <a:spcBef>
                          <a:spcPts val="0"/>
                        </a:spcBef>
                        <a:spcAft>
                          <a:spcPts val="0"/>
                        </a:spcAft>
                      </a:pPr>
                      <a:r>
                        <a:rPr lang="en-US" sz="1200" dirty="0">
                          <a:effectLst/>
                          <a:latin typeface="Cambria"/>
                          <a:ea typeface="ＭＳ 明朝"/>
                          <a:cs typeface="Times New Roman"/>
                        </a:rPr>
                        <a:t>(9%)</a:t>
                      </a:r>
                    </a:p>
                  </a:txBody>
                  <a:tcPr marL="68580" marR="68580" marT="0" marB="0"/>
                </a:tc>
                <a:tc>
                  <a:txBody>
                    <a:bodyPr/>
                    <a:lstStyle/>
                    <a:p>
                      <a:pPr marL="0" marR="0">
                        <a:spcBef>
                          <a:spcPts val="0"/>
                        </a:spcBef>
                        <a:spcAft>
                          <a:spcPts val="0"/>
                        </a:spcAft>
                      </a:pPr>
                      <a:r>
                        <a:rPr lang="en-US" sz="1200" dirty="0">
                          <a:effectLst/>
                          <a:latin typeface="Cambria"/>
                          <a:ea typeface="ＭＳ 明朝"/>
                          <a:cs typeface="Times New Roman"/>
                        </a:rPr>
                        <a:t>± 0.15 m</a:t>
                      </a:r>
                      <a:r>
                        <a:rPr lang="en-US" sz="1200" baseline="30000" dirty="0">
                          <a:effectLst/>
                          <a:latin typeface="Cambria"/>
                          <a:ea typeface="ＭＳ 明朝"/>
                          <a:cs typeface="Times New Roman"/>
                        </a:rPr>
                        <a:t>3</a:t>
                      </a:r>
                      <a:r>
                        <a:rPr lang="en-US" sz="1200" dirty="0">
                          <a:effectLst/>
                          <a:latin typeface="Cambria"/>
                          <a:ea typeface="ＭＳ 明朝"/>
                          <a:cs typeface="Times New Roman"/>
                        </a:rPr>
                        <a:t> s</a:t>
                      </a:r>
                      <a:r>
                        <a:rPr lang="en-US" sz="1200" baseline="30000" dirty="0">
                          <a:effectLst/>
                          <a:latin typeface="Cambria"/>
                          <a:ea typeface="ＭＳ 明朝"/>
                          <a:cs typeface="Times New Roman"/>
                        </a:rPr>
                        <a:t>-1</a:t>
                      </a:r>
                      <a:endParaRPr lang="en-US" sz="1200" dirty="0">
                        <a:effectLst/>
                        <a:latin typeface="Cambria"/>
                        <a:ea typeface="ＭＳ 明朝"/>
                        <a:cs typeface="Times New Roman"/>
                      </a:endParaRPr>
                    </a:p>
                    <a:p>
                      <a:pPr marL="0" marR="0">
                        <a:spcBef>
                          <a:spcPts val="0"/>
                        </a:spcBef>
                        <a:spcAft>
                          <a:spcPts val="0"/>
                        </a:spcAft>
                      </a:pPr>
                      <a:r>
                        <a:rPr lang="en-US" sz="1200" dirty="0">
                          <a:effectLst/>
                          <a:latin typeface="Cambria"/>
                          <a:ea typeface="ＭＳ 明朝"/>
                          <a:cs typeface="Times New Roman"/>
                        </a:rPr>
                        <a:t>(2%)</a:t>
                      </a:r>
                    </a:p>
                  </a:txBody>
                  <a:tcPr marL="68580" marR="68580" marT="0" marB="0"/>
                </a:tc>
              </a:tr>
            </a:tbl>
          </a:graphicData>
        </a:graphic>
      </p:graphicFrame>
      <p:sp>
        <p:nvSpPr>
          <p:cNvPr id="8" name="TextBox 7"/>
          <p:cNvSpPr txBox="1"/>
          <p:nvPr/>
        </p:nvSpPr>
        <p:spPr>
          <a:xfrm>
            <a:off x="480560" y="8694952"/>
            <a:ext cx="5320493" cy="276999"/>
          </a:xfrm>
          <a:prstGeom prst="rect">
            <a:avLst/>
          </a:prstGeom>
          <a:noFill/>
        </p:spPr>
        <p:txBody>
          <a:bodyPr wrap="square" rtlCol="0">
            <a:spAutoFit/>
          </a:bodyPr>
          <a:lstStyle/>
          <a:p>
            <a:r>
              <a:rPr lang="en-US" sz="1200" dirty="0" smtClean="0"/>
              <a:t>*Using Lyell Fork Twin Bridges summer flow, 0.7 m stage,  as an example</a:t>
            </a:r>
            <a:endParaRPr lang="en-US" sz="1200" dirty="0"/>
          </a:p>
        </p:txBody>
      </p:sp>
    </p:spTree>
    <p:extLst>
      <p:ext uri="{BB962C8B-B14F-4D97-AF65-F5344CB8AC3E}">
        <p14:creationId xmlns:p14="http://schemas.microsoft.com/office/powerpoint/2010/main" val="1750643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92A23B7-37DC-8A4A-9988-CC944C08523F}" type="slidenum">
              <a:rPr lang="en-US" smtClean="0"/>
              <a:t>50</a:t>
            </a:fld>
            <a:endParaRPr lang="en-US"/>
          </a:p>
        </p:txBody>
      </p:sp>
      <p:sp>
        <p:nvSpPr>
          <p:cNvPr id="4" name="TextBox 3"/>
          <p:cNvSpPr txBox="1"/>
          <p:nvPr/>
        </p:nvSpPr>
        <p:spPr>
          <a:xfrm>
            <a:off x="5566410" y="0"/>
            <a:ext cx="1280286" cy="369332"/>
          </a:xfrm>
          <a:prstGeom prst="rect">
            <a:avLst/>
          </a:prstGeom>
          <a:solidFill>
            <a:srgbClr val="FFFFFF"/>
          </a:solidFill>
        </p:spPr>
        <p:txBody>
          <a:bodyPr wrap="square" rtlCol="0">
            <a:spAutoFit/>
          </a:bodyPr>
          <a:lstStyle/>
          <a:p>
            <a:r>
              <a:rPr lang="en-US" dirty="0" smtClean="0"/>
              <a:t>Budd Creek</a:t>
            </a:r>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823934" y="887156"/>
            <a:ext cx="5000625" cy="3750310"/>
          </a:xfrm>
          <a:prstGeom prst="rect">
            <a:avLst/>
          </a:prstGeom>
        </p:spPr>
      </p:pic>
      <p:sp>
        <p:nvSpPr>
          <p:cNvPr id="7" name="TextBox 6"/>
          <p:cNvSpPr txBox="1"/>
          <p:nvPr/>
        </p:nvSpPr>
        <p:spPr>
          <a:xfrm>
            <a:off x="823934" y="5503929"/>
            <a:ext cx="5212415" cy="2954655"/>
          </a:xfrm>
          <a:prstGeom prst="rect">
            <a:avLst/>
          </a:prstGeom>
          <a:noFill/>
        </p:spPr>
        <p:txBody>
          <a:bodyPr wrap="square" rtlCol="0">
            <a:spAutoFit/>
          </a:bodyPr>
          <a:lstStyle/>
          <a:p>
            <a:r>
              <a:rPr lang="en-US" sz="1200" dirty="0"/>
              <a:t>The upstream site serves as the principal record, except in the case of known ice jams or backwater affects. Occasionally water levels rise above the top of the culvert, therefore initiating higher recorded stage values which may not agree with rating curve estimated discharge values. In the event of backwater or ice jam events the downstream record was used. </a:t>
            </a:r>
          </a:p>
          <a:p>
            <a:r>
              <a:rPr lang="en-US" sz="1200" dirty="0"/>
              <a:t> </a:t>
            </a:r>
          </a:p>
          <a:p>
            <a:r>
              <a:rPr lang="en-US" sz="1200" dirty="0"/>
              <a:t>The upstream site has a corded </a:t>
            </a:r>
            <a:r>
              <a:rPr lang="en-US" sz="1200" dirty="0" err="1"/>
              <a:t>Solinst</a:t>
            </a:r>
            <a:r>
              <a:rPr lang="en-US" sz="1200" dirty="0"/>
              <a:t> pressure transducer located inside of a stilling tube. Just downstream of the stilling tube is a white staff plate designed to standardize periodic manual stage measurements. These manual stage measurements were used to correct instrument drift in the </a:t>
            </a:r>
            <a:r>
              <a:rPr lang="en-US" sz="1200" dirty="0" err="1"/>
              <a:t>Solinst</a:t>
            </a:r>
            <a:r>
              <a:rPr lang="en-US" sz="1200" dirty="0"/>
              <a:t> pressure transducer. </a:t>
            </a:r>
            <a:endParaRPr lang="en-US" sz="1200" dirty="0" smtClean="0"/>
          </a:p>
          <a:p>
            <a:endParaRPr lang="en-US" sz="1200" dirty="0"/>
          </a:p>
          <a:p>
            <a:r>
              <a:rPr lang="en-US" sz="1200" dirty="0"/>
              <a:t>Backwater from the culvert and changing downstream sediment make this site not work well with the </a:t>
            </a:r>
            <a:r>
              <a:rPr lang="en-US" sz="1200" dirty="0" err="1"/>
              <a:t>BaRatin</a:t>
            </a:r>
            <a:r>
              <a:rPr lang="en-US" sz="1200" dirty="0"/>
              <a:t> method. </a:t>
            </a:r>
            <a:endParaRPr lang="en-US" sz="1200" dirty="0"/>
          </a:p>
          <a:p>
            <a:endParaRPr lang="en-US" dirty="0"/>
          </a:p>
        </p:txBody>
      </p:sp>
      <p:sp>
        <p:nvSpPr>
          <p:cNvPr id="8" name="TextBox 7"/>
          <p:cNvSpPr txBox="1"/>
          <p:nvPr/>
        </p:nvSpPr>
        <p:spPr>
          <a:xfrm>
            <a:off x="823934" y="563010"/>
            <a:ext cx="3601849" cy="369332"/>
          </a:xfrm>
          <a:prstGeom prst="rect">
            <a:avLst/>
          </a:prstGeom>
          <a:noFill/>
        </p:spPr>
        <p:txBody>
          <a:bodyPr wrap="square" rtlCol="0">
            <a:spAutoFit/>
          </a:bodyPr>
          <a:lstStyle/>
          <a:p>
            <a:r>
              <a:rPr lang="en-US" b="1" dirty="0" smtClean="0"/>
              <a:t>Upstream of culvert</a:t>
            </a:r>
            <a:endParaRPr lang="en-US" b="1" dirty="0"/>
          </a:p>
        </p:txBody>
      </p:sp>
      <p:cxnSp>
        <p:nvCxnSpPr>
          <p:cNvPr id="10" name="Straight Arrow Connector 9"/>
          <p:cNvCxnSpPr/>
          <p:nvPr/>
        </p:nvCxnSpPr>
        <p:spPr>
          <a:xfrm flipH="1" flipV="1">
            <a:off x="3208038" y="3234033"/>
            <a:ext cx="2016481" cy="16104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740040" y="4844503"/>
            <a:ext cx="1775060" cy="646331"/>
          </a:xfrm>
          <a:prstGeom prst="rect">
            <a:avLst/>
          </a:prstGeom>
          <a:noFill/>
        </p:spPr>
        <p:txBody>
          <a:bodyPr wrap="square" rtlCol="0">
            <a:spAutoFit/>
          </a:bodyPr>
          <a:lstStyle/>
          <a:p>
            <a:r>
              <a:rPr lang="en-US" dirty="0" smtClean="0"/>
              <a:t>Staff plate, used as stage datum</a:t>
            </a:r>
            <a:endParaRPr lang="en-US" dirty="0"/>
          </a:p>
        </p:txBody>
      </p:sp>
      <p:cxnSp>
        <p:nvCxnSpPr>
          <p:cNvPr id="13" name="Straight Arrow Connector 12"/>
          <p:cNvCxnSpPr/>
          <p:nvPr/>
        </p:nvCxnSpPr>
        <p:spPr>
          <a:xfrm flipV="1">
            <a:off x="1427250" y="3653017"/>
            <a:ext cx="222598" cy="11914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3934" y="4879065"/>
            <a:ext cx="1775060" cy="369332"/>
          </a:xfrm>
          <a:prstGeom prst="rect">
            <a:avLst/>
          </a:prstGeom>
          <a:noFill/>
        </p:spPr>
        <p:txBody>
          <a:bodyPr wrap="square" rtlCol="0">
            <a:spAutoFit/>
          </a:bodyPr>
          <a:lstStyle/>
          <a:p>
            <a:r>
              <a:rPr lang="en-US" dirty="0" smtClean="0"/>
              <a:t>Stilling tube</a:t>
            </a:r>
            <a:endParaRPr lang="en-US" dirty="0"/>
          </a:p>
        </p:txBody>
      </p:sp>
      <p:sp>
        <p:nvSpPr>
          <p:cNvPr id="15" name="Right Arrow 14"/>
          <p:cNvSpPr/>
          <p:nvPr/>
        </p:nvSpPr>
        <p:spPr>
          <a:xfrm rot="15362812">
            <a:off x="4000664" y="2792603"/>
            <a:ext cx="850239" cy="721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5"/>
          <p:cNvSpPr txBox="1"/>
          <p:nvPr/>
        </p:nvSpPr>
        <p:spPr>
          <a:xfrm rot="4644791">
            <a:off x="4065353" y="2990107"/>
            <a:ext cx="836009" cy="461665"/>
          </a:xfrm>
          <a:prstGeom prst="rect">
            <a:avLst/>
          </a:prstGeom>
          <a:noFill/>
        </p:spPr>
        <p:txBody>
          <a:bodyPr wrap="square" rtlCol="0">
            <a:spAutoFit/>
          </a:bodyPr>
          <a:lstStyle/>
          <a:p>
            <a:r>
              <a:rPr lang="en-US" sz="2400" dirty="0" smtClean="0">
                <a:solidFill>
                  <a:schemeClr val="bg1"/>
                </a:solidFill>
              </a:rPr>
              <a:t>Flow</a:t>
            </a:r>
            <a:endParaRPr lang="en-US" sz="2400" dirty="0">
              <a:solidFill>
                <a:schemeClr val="bg1"/>
              </a:solidFill>
            </a:endParaRPr>
          </a:p>
        </p:txBody>
      </p:sp>
    </p:spTree>
    <p:extLst>
      <p:ext uri="{BB962C8B-B14F-4D97-AF65-F5344CB8AC3E}">
        <p14:creationId xmlns:p14="http://schemas.microsoft.com/office/powerpoint/2010/main" val="2962265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923096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413" y="3419515"/>
            <a:ext cx="3156936" cy="2367702"/>
          </a:xfrm>
          <a:prstGeom prst="rect">
            <a:avLst/>
          </a:prstGeom>
        </p:spPr>
      </p:pic>
      <p:pic>
        <p:nvPicPr>
          <p:cNvPr id="5" name="Picture 4" descr="P923096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295" y="1047974"/>
            <a:ext cx="3162054" cy="2371541"/>
          </a:xfrm>
          <a:prstGeom prst="rect">
            <a:avLst/>
          </a:prstGeom>
        </p:spPr>
      </p:pic>
      <p:sp>
        <p:nvSpPr>
          <p:cNvPr id="6" name="TextBox 5"/>
          <p:cNvSpPr txBox="1"/>
          <p:nvPr/>
        </p:nvSpPr>
        <p:spPr>
          <a:xfrm>
            <a:off x="5566410" y="0"/>
            <a:ext cx="1280286" cy="369332"/>
          </a:xfrm>
          <a:prstGeom prst="rect">
            <a:avLst/>
          </a:prstGeom>
          <a:solidFill>
            <a:srgbClr val="FFFFFF"/>
          </a:solidFill>
        </p:spPr>
        <p:txBody>
          <a:bodyPr wrap="square" rtlCol="0">
            <a:spAutoFit/>
          </a:bodyPr>
          <a:lstStyle/>
          <a:p>
            <a:r>
              <a:rPr lang="en-US" dirty="0" smtClean="0"/>
              <a:t>Budd Creek</a:t>
            </a:r>
            <a:endParaRPr lang="en-US" dirty="0"/>
          </a:p>
        </p:txBody>
      </p:sp>
      <p:sp>
        <p:nvSpPr>
          <p:cNvPr id="2" name="Slide Number Placeholder 1"/>
          <p:cNvSpPr>
            <a:spLocks noGrp="1"/>
          </p:cNvSpPr>
          <p:nvPr>
            <p:ph type="sldNum" sz="quarter" idx="12"/>
          </p:nvPr>
        </p:nvSpPr>
        <p:spPr/>
        <p:txBody>
          <a:bodyPr/>
          <a:lstStyle/>
          <a:p>
            <a:fld id="{292A23B7-37DC-8A4A-9988-CC944C08523F}" type="slidenum">
              <a:rPr lang="en-US" smtClean="0"/>
              <a:t>51</a:t>
            </a:fld>
            <a:endParaRPr lang="en-US"/>
          </a:p>
        </p:txBody>
      </p:sp>
      <p:sp>
        <p:nvSpPr>
          <p:cNvPr id="8" name="TextBox 7"/>
          <p:cNvSpPr txBox="1"/>
          <p:nvPr/>
        </p:nvSpPr>
        <p:spPr>
          <a:xfrm>
            <a:off x="823934" y="578824"/>
            <a:ext cx="3601849" cy="369332"/>
          </a:xfrm>
          <a:prstGeom prst="rect">
            <a:avLst/>
          </a:prstGeom>
          <a:noFill/>
        </p:spPr>
        <p:txBody>
          <a:bodyPr wrap="square" rtlCol="0">
            <a:spAutoFit/>
          </a:bodyPr>
          <a:lstStyle/>
          <a:p>
            <a:r>
              <a:rPr lang="en-US" b="1" dirty="0" smtClean="0"/>
              <a:t>Downstream of culvert</a:t>
            </a:r>
            <a:endParaRPr lang="en-US" b="1" dirty="0"/>
          </a:p>
        </p:txBody>
      </p:sp>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365359" y="3419516"/>
            <a:ext cx="3172676" cy="2367702"/>
          </a:xfrm>
          <a:prstGeom prst="rect">
            <a:avLst/>
          </a:prstGeom>
          <a:noFill/>
          <a:ln>
            <a:noFill/>
          </a:ln>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365358" y="1047974"/>
            <a:ext cx="3162055" cy="2371541"/>
          </a:xfrm>
          <a:prstGeom prst="rect">
            <a:avLst/>
          </a:prstGeom>
        </p:spPr>
      </p:pic>
      <p:sp>
        <p:nvSpPr>
          <p:cNvPr id="3" name="TextBox 2"/>
          <p:cNvSpPr txBox="1"/>
          <p:nvPr/>
        </p:nvSpPr>
        <p:spPr>
          <a:xfrm>
            <a:off x="680890" y="7240568"/>
            <a:ext cx="5834210" cy="1231106"/>
          </a:xfrm>
          <a:prstGeom prst="rect">
            <a:avLst/>
          </a:prstGeom>
          <a:noFill/>
        </p:spPr>
        <p:txBody>
          <a:bodyPr wrap="square" rtlCol="0">
            <a:spAutoFit/>
          </a:bodyPr>
          <a:lstStyle/>
          <a:p>
            <a:r>
              <a:rPr lang="en-US" sz="1400" dirty="0"/>
              <a:t>The downstream </a:t>
            </a:r>
            <a:r>
              <a:rPr lang="en-US" sz="1400" dirty="0" err="1"/>
              <a:t>Solinst</a:t>
            </a:r>
            <a:r>
              <a:rPr lang="en-US" sz="1400" dirty="0"/>
              <a:t> pressure transducer is located in concrete anchor. The anchor occasionally is moved during high flows, thus requiring an estimated offset in order to provide a consistent record. The upstream of culvert site therefore provides a preferred record for Budd Creek. </a:t>
            </a:r>
          </a:p>
          <a:p>
            <a:endParaRPr lang="en-US" dirty="0"/>
          </a:p>
        </p:txBody>
      </p:sp>
      <p:sp>
        <p:nvSpPr>
          <p:cNvPr id="11" name="Right Arrow 10"/>
          <p:cNvSpPr/>
          <p:nvPr/>
        </p:nvSpPr>
        <p:spPr>
          <a:xfrm rot="5954574">
            <a:off x="1459307" y="2628367"/>
            <a:ext cx="709641" cy="466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extBox 11"/>
          <p:cNvSpPr txBox="1"/>
          <p:nvPr/>
        </p:nvSpPr>
        <p:spPr>
          <a:xfrm rot="16411016">
            <a:off x="1429673" y="2533438"/>
            <a:ext cx="775346" cy="400110"/>
          </a:xfrm>
          <a:prstGeom prst="rect">
            <a:avLst/>
          </a:prstGeom>
          <a:noFill/>
        </p:spPr>
        <p:txBody>
          <a:bodyPr wrap="square" rtlCol="0">
            <a:spAutoFit/>
          </a:bodyPr>
          <a:lstStyle/>
          <a:p>
            <a:r>
              <a:rPr lang="en-US" sz="2000" dirty="0" smtClean="0">
                <a:solidFill>
                  <a:schemeClr val="bg1"/>
                </a:solidFill>
              </a:rPr>
              <a:t>Flow</a:t>
            </a:r>
            <a:endParaRPr lang="en-US" sz="2000" dirty="0">
              <a:solidFill>
                <a:schemeClr val="bg1"/>
              </a:solidFill>
            </a:endParaRPr>
          </a:p>
        </p:txBody>
      </p:sp>
      <p:sp>
        <p:nvSpPr>
          <p:cNvPr id="15" name="Right Arrow 14"/>
          <p:cNvSpPr/>
          <p:nvPr/>
        </p:nvSpPr>
        <p:spPr>
          <a:xfrm rot="316640">
            <a:off x="5586375" y="1966709"/>
            <a:ext cx="709641" cy="466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5"/>
          <p:cNvSpPr txBox="1"/>
          <p:nvPr/>
        </p:nvSpPr>
        <p:spPr>
          <a:xfrm rot="296479">
            <a:off x="5582201" y="1980029"/>
            <a:ext cx="775346" cy="400110"/>
          </a:xfrm>
          <a:prstGeom prst="rect">
            <a:avLst/>
          </a:prstGeom>
          <a:noFill/>
        </p:spPr>
        <p:txBody>
          <a:bodyPr wrap="square" rtlCol="0">
            <a:spAutoFit/>
          </a:bodyPr>
          <a:lstStyle/>
          <a:p>
            <a:r>
              <a:rPr lang="en-US" sz="2000" dirty="0" smtClean="0">
                <a:solidFill>
                  <a:schemeClr val="bg1"/>
                </a:solidFill>
              </a:rPr>
              <a:t>Flow</a:t>
            </a:r>
            <a:endParaRPr lang="en-US" sz="2000" dirty="0">
              <a:solidFill>
                <a:schemeClr val="bg1"/>
              </a:solidFill>
            </a:endParaRPr>
          </a:p>
        </p:txBody>
      </p:sp>
      <p:sp>
        <p:nvSpPr>
          <p:cNvPr id="17" name="Right Arrow 16"/>
          <p:cNvSpPr/>
          <p:nvPr/>
        </p:nvSpPr>
        <p:spPr>
          <a:xfrm rot="17229854">
            <a:off x="4242083" y="4606336"/>
            <a:ext cx="709641" cy="466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extBox 17"/>
          <p:cNvSpPr txBox="1"/>
          <p:nvPr/>
        </p:nvSpPr>
        <p:spPr>
          <a:xfrm rot="17270638">
            <a:off x="4190735" y="4694031"/>
            <a:ext cx="775346" cy="400110"/>
          </a:xfrm>
          <a:prstGeom prst="rect">
            <a:avLst/>
          </a:prstGeom>
          <a:noFill/>
        </p:spPr>
        <p:txBody>
          <a:bodyPr wrap="square" rtlCol="0">
            <a:spAutoFit/>
          </a:bodyPr>
          <a:lstStyle/>
          <a:p>
            <a:r>
              <a:rPr lang="en-US" sz="2000" dirty="0" smtClean="0">
                <a:solidFill>
                  <a:schemeClr val="bg1"/>
                </a:solidFill>
              </a:rPr>
              <a:t>Flow</a:t>
            </a:r>
            <a:endParaRPr lang="en-US" sz="2000" dirty="0">
              <a:solidFill>
                <a:schemeClr val="bg1"/>
              </a:solidFill>
            </a:endParaRPr>
          </a:p>
        </p:txBody>
      </p:sp>
      <p:sp>
        <p:nvSpPr>
          <p:cNvPr id="19" name="Right Arrow 18"/>
          <p:cNvSpPr/>
          <p:nvPr/>
        </p:nvSpPr>
        <p:spPr>
          <a:xfrm rot="8941627">
            <a:off x="434882" y="4685037"/>
            <a:ext cx="709641" cy="466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TextBox 13"/>
          <p:cNvSpPr txBox="1"/>
          <p:nvPr/>
        </p:nvSpPr>
        <p:spPr>
          <a:xfrm rot="19704079">
            <a:off x="446937" y="4637228"/>
            <a:ext cx="775346" cy="400110"/>
          </a:xfrm>
          <a:prstGeom prst="rect">
            <a:avLst/>
          </a:prstGeom>
          <a:noFill/>
        </p:spPr>
        <p:txBody>
          <a:bodyPr wrap="square" rtlCol="0">
            <a:spAutoFit/>
          </a:bodyPr>
          <a:lstStyle/>
          <a:p>
            <a:r>
              <a:rPr lang="en-US" sz="2000" dirty="0" smtClean="0">
                <a:solidFill>
                  <a:schemeClr val="bg1"/>
                </a:solidFill>
              </a:rPr>
              <a:t>Flow</a:t>
            </a:r>
            <a:endParaRPr lang="en-US" sz="2000" dirty="0">
              <a:solidFill>
                <a:schemeClr val="bg1"/>
              </a:solidFill>
            </a:endParaRPr>
          </a:p>
        </p:txBody>
      </p:sp>
    </p:spTree>
    <p:extLst>
      <p:ext uri="{BB962C8B-B14F-4D97-AF65-F5344CB8AC3E}">
        <p14:creationId xmlns:p14="http://schemas.microsoft.com/office/powerpoint/2010/main" val="107410661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92A23B7-37DC-8A4A-9988-CC944C08523F}" type="slidenum">
              <a:rPr lang="en-US" smtClean="0"/>
              <a:t>52</a:t>
            </a:fld>
            <a:endParaRPr lang="en-US"/>
          </a:p>
        </p:txBody>
      </p:sp>
      <p:pic>
        <p:nvPicPr>
          <p:cNvPr id="5" name="Picture 4" descr="C:\Users\Eric\Documents\College\Mountain_Hydrology_Research_Group\Yosemite\Data_Processing\Budd_Creek\Budd Creek Upstream of Culvert Rating Curve.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83865"/>
            <a:ext cx="5334000" cy="4000500"/>
          </a:xfrm>
          <a:prstGeom prst="rect">
            <a:avLst/>
          </a:prstGeom>
          <a:noFill/>
          <a:ln>
            <a:noFill/>
          </a:ln>
        </p:spPr>
      </p:pic>
      <p:sp>
        <p:nvSpPr>
          <p:cNvPr id="6" name="TextBox 5"/>
          <p:cNvSpPr txBox="1"/>
          <p:nvPr/>
        </p:nvSpPr>
        <p:spPr>
          <a:xfrm>
            <a:off x="968958" y="5317985"/>
            <a:ext cx="5127042" cy="1200329"/>
          </a:xfrm>
          <a:prstGeom prst="rect">
            <a:avLst/>
          </a:prstGeom>
          <a:noFill/>
        </p:spPr>
        <p:txBody>
          <a:bodyPr wrap="square" rtlCol="0">
            <a:spAutoFit/>
          </a:bodyPr>
          <a:lstStyle/>
          <a:p>
            <a:r>
              <a:rPr lang="en-US" dirty="0" smtClean="0"/>
              <a:t> </a:t>
            </a:r>
            <a:r>
              <a:rPr lang="en-US" dirty="0"/>
              <a:t>Rating curve for Budd Creek upstream of culvert. Q=.182(stage-6.5)^ 1.3139</a:t>
            </a:r>
            <a:r>
              <a:rPr lang="en-US" dirty="0" smtClean="0"/>
              <a:t>.   The </a:t>
            </a:r>
            <a:r>
              <a:rPr lang="en-US" dirty="0"/>
              <a:t>rating curve for downstream of the culvert is 0.0245*(stage -10).^1.7951.</a:t>
            </a:r>
            <a:r>
              <a:rPr lang="en-US" dirty="0"/>
              <a:t> </a:t>
            </a:r>
          </a:p>
        </p:txBody>
      </p:sp>
      <p:sp>
        <p:nvSpPr>
          <p:cNvPr id="7" name="TextBox 6"/>
          <p:cNvSpPr txBox="1"/>
          <p:nvPr/>
        </p:nvSpPr>
        <p:spPr>
          <a:xfrm>
            <a:off x="5242088" y="232109"/>
            <a:ext cx="1280286" cy="369332"/>
          </a:xfrm>
          <a:prstGeom prst="rect">
            <a:avLst/>
          </a:prstGeom>
          <a:solidFill>
            <a:srgbClr val="FFFFFF"/>
          </a:solidFill>
        </p:spPr>
        <p:txBody>
          <a:bodyPr wrap="square" rtlCol="0">
            <a:spAutoFit/>
          </a:bodyPr>
          <a:lstStyle/>
          <a:p>
            <a:r>
              <a:rPr lang="en-US" dirty="0" smtClean="0"/>
              <a:t>Budd Creek</a:t>
            </a:r>
            <a:endParaRPr lang="en-US" dirty="0"/>
          </a:p>
        </p:txBody>
      </p:sp>
    </p:spTree>
    <p:extLst>
      <p:ext uri="{BB962C8B-B14F-4D97-AF65-F5344CB8AC3E}">
        <p14:creationId xmlns:p14="http://schemas.microsoft.com/office/powerpoint/2010/main" val="18134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Eric\Documents\MATLAB\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82595" y="2539928"/>
            <a:ext cx="6601110" cy="4804011"/>
          </a:xfrm>
          <a:prstGeom prst="rect">
            <a:avLst/>
          </a:prstGeom>
          <a:noFill/>
          <a:ln>
            <a:noFill/>
          </a:ln>
        </p:spPr>
      </p:pic>
      <p:sp>
        <p:nvSpPr>
          <p:cNvPr id="3" name="Slide Number Placeholder 2"/>
          <p:cNvSpPr>
            <a:spLocks noGrp="1"/>
          </p:cNvSpPr>
          <p:nvPr>
            <p:ph type="sldNum" sz="quarter" idx="12"/>
          </p:nvPr>
        </p:nvSpPr>
        <p:spPr/>
        <p:txBody>
          <a:bodyPr/>
          <a:lstStyle/>
          <a:p>
            <a:fld id="{292A23B7-37DC-8A4A-9988-CC944C08523F}" type="slidenum">
              <a:rPr lang="en-US" smtClean="0"/>
              <a:t>6</a:t>
            </a:fld>
            <a:endParaRPr lang="en-US"/>
          </a:p>
        </p:txBody>
      </p:sp>
      <p:sp>
        <p:nvSpPr>
          <p:cNvPr id="6" name="TextBox 5"/>
          <p:cNvSpPr txBox="1"/>
          <p:nvPr/>
        </p:nvSpPr>
        <p:spPr>
          <a:xfrm>
            <a:off x="650060" y="7346866"/>
            <a:ext cx="5542527" cy="1200329"/>
          </a:xfrm>
          <a:prstGeom prst="rect">
            <a:avLst/>
          </a:prstGeom>
          <a:noFill/>
        </p:spPr>
        <p:txBody>
          <a:bodyPr wrap="square" rtlCol="0">
            <a:spAutoFit/>
          </a:bodyPr>
          <a:lstStyle/>
          <a:p>
            <a:r>
              <a:rPr lang="en-US" dirty="0" smtClean="0"/>
              <a:t>Atmospheric pressure (the green line) is subtracted from the raw instrument pressure (the red line) to obtain pressure due to water overlying the instrument (the blue line).</a:t>
            </a:r>
            <a:endParaRPr lang="en-US" dirty="0"/>
          </a:p>
        </p:txBody>
      </p:sp>
      <p:sp>
        <p:nvSpPr>
          <p:cNvPr id="7" name="Title 1"/>
          <p:cNvSpPr txBox="1">
            <a:spLocks/>
          </p:cNvSpPr>
          <p:nvPr/>
        </p:nvSpPr>
        <p:spPr>
          <a:xfrm>
            <a:off x="342900" y="550521"/>
            <a:ext cx="6081556" cy="1989407"/>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Processing Steps for Stage</a:t>
            </a:r>
          </a:p>
          <a:p>
            <a:endParaRPr lang="en-US" dirty="0" smtClean="0"/>
          </a:p>
          <a:p>
            <a:r>
              <a:rPr lang="en-US" sz="3100" dirty="0" smtClean="0"/>
              <a:t>1. Subtract </a:t>
            </a:r>
            <a:r>
              <a:rPr lang="en-US" sz="3100" dirty="0"/>
              <a:t>off atmospheric pressure (example from Dana Fork Bug Camp)</a:t>
            </a:r>
          </a:p>
          <a:p>
            <a:endParaRPr lang="en-US" dirty="0"/>
          </a:p>
        </p:txBody>
      </p:sp>
    </p:spTree>
    <p:extLst>
      <p:ext uri="{BB962C8B-B14F-4D97-AF65-F5344CB8AC3E}">
        <p14:creationId xmlns:p14="http://schemas.microsoft.com/office/powerpoint/2010/main" val="230162336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laney_raw_pressure_mead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122" y="2089633"/>
            <a:ext cx="4695878" cy="3520903"/>
          </a:xfrm>
          <a:prstGeom prst="rect">
            <a:avLst/>
          </a:prstGeom>
        </p:spPr>
      </p:pic>
      <p:pic>
        <p:nvPicPr>
          <p:cNvPr id="5" name="Picture 4" descr="Delaney_corrected_stage_mead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122" y="5348472"/>
            <a:ext cx="4695877" cy="3520902"/>
          </a:xfrm>
          <a:prstGeom prst="rect">
            <a:avLst/>
          </a:prstGeom>
        </p:spPr>
      </p:pic>
      <p:sp>
        <p:nvSpPr>
          <p:cNvPr id="6" name="TextBox 5"/>
          <p:cNvSpPr txBox="1"/>
          <p:nvPr/>
        </p:nvSpPr>
        <p:spPr>
          <a:xfrm>
            <a:off x="342900" y="2248816"/>
            <a:ext cx="1986979" cy="3139321"/>
          </a:xfrm>
          <a:prstGeom prst="rect">
            <a:avLst/>
          </a:prstGeom>
          <a:noFill/>
        </p:spPr>
        <p:txBody>
          <a:bodyPr wrap="square" rtlCol="0">
            <a:spAutoFit/>
          </a:bodyPr>
          <a:lstStyle/>
          <a:p>
            <a:r>
              <a:rPr lang="en-US" dirty="0" smtClean="0"/>
              <a:t>Raw pressure from multiple years (each color represents a different instrument) illustrates how offsets are often required when instruments are replaced.</a:t>
            </a:r>
            <a:endParaRPr lang="en-US" dirty="0"/>
          </a:p>
        </p:txBody>
      </p:sp>
      <p:sp>
        <p:nvSpPr>
          <p:cNvPr id="7" name="TextBox 6"/>
          <p:cNvSpPr txBox="1"/>
          <p:nvPr/>
        </p:nvSpPr>
        <p:spPr>
          <a:xfrm>
            <a:off x="417381" y="5598418"/>
            <a:ext cx="1676876" cy="3139321"/>
          </a:xfrm>
          <a:prstGeom prst="rect">
            <a:avLst/>
          </a:prstGeom>
          <a:noFill/>
        </p:spPr>
        <p:txBody>
          <a:bodyPr wrap="square" rtlCol="0">
            <a:spAutoFit/>
          </a:bodyPr>
          <a:lstStyle/>
          <a:p>
            <a:r>
              <a:rPr lang="en-US" dirty="0" smtClean="0"/>
              <a:t>Manual stage measurements (black circles) provide guidance for offsets to adjust the barometrically-corrected water pressure values.  </a:t>
            </a:r>
            <a:endParaRPr lang="en-US" dirty="0"/>
          </a:p>
        </p:txBody>
      </p:sp>
      <p:sp>
        <p:nvSpPr>
          <p:cNvPr id="3" name="Slide Number Placeholder 2"/>
          <p:cNvSpPr>
            <a:spLocks noGrp="1"/>
          </p:cNvSpPr>
          <p:nvPr>
            <p:ph type="sldNum" sz="quarter" idx="12"/>
          </p:nvPr>
        </p:nvSpPr>
        <p:spPr>
          <a:xfrm>
            <a:off x="4914900" y="8615235"/>
            <a:ext cx="1600200" cy="486833"/>
          </a:xfrm>
        </p:spPr>
        <p:txBody>
          <a:bodyPr/>
          <a:lstStyle/>
          <a:p>
            <a:fld id="{292A23B7-37DC-8A4A-9988-CC944C08523F}" type="slidenum">
              <a:rPr lang="en-US" smtClean="0"/>
              <a:t>7</a:t>
            </a:fld>
            <a:endParaRPr lang="en-US"/>
          </a:p>
        </p:txBody>
      </p:sp>
      <p:sp>
        <p:nvSpPr>
          <p:cNvPr id="8" name="TextBox 7"/>
          <p:cNvSpPr txBox="1"/>
          <p:nvPr/>
        </p:nvSpPr>
        <p:spPr>
          <a:xfrm>
            <a:off x="2879415" y="5610536"/>
            <a:ext cx="4217324" cy="646331"/>
          </a:xfrm>
          <a:prstGeom prst="rect">
            <a:avLst/>
          </a:prstGeom>
          <a:noFill/>
        </p:spPr>
        <p:txBody>
          <a:bodyPr wrap="square" rtlCol="0">
            <a:spAutoFit/>
          </a:bodyPr>
          <a:lstStyle/>
          <a:p>
            <a:r>
              <a:rPr lang="en-US" dirty="0"/>
              <a:t>Stage = </a:t>
            </a:r>
            <a:r>
              <a:rPr lang="en-US" dirty="0" err="1"/>
              <a:t>barocorrected</a:t>
            </a:r>
            <a:r>
              <a:rPr lang="en-US" dirty="0"/>
              <a:t> pressure + offset</a:t>
            </a:r>
          </a:p>
          <a:p>
            <a:endParaRPr lang="en-US" dirty="0"/>
          </a:p>
        </p:txBody>
      </p:sp>
      <p:sp>
        <p:nvSpPr>
          <p:cNvPr id="9" name="TextBox 8"/>
          <p:cNvSpPr txBox="1"/>
          <p:nvPr/>
        </p:nvSpPr>
        <p:spPr>
          <a:xfrm>
            <a:off x="3771354" y="2336063"/>
            <a:ext cx="2578870" cy="646331"/>
          </a:xfrm>
          <a:prstGeom prst="rect">
            <a:avLst/>
          </a:prstGeom>
          <a:noFill/>
        </p:spPr>
        <p:txBody>
          <a:bodyPr wrap="square" rtlCol="0">
            <a:spAutoFit/>
          </a:bodyPr>
          <a:lstStyle/>
          <a:p>
            <a:r>
              <a:rPr lang="en-US" dirty="0" smtClean="0"/>
              <a:t>Raw pressure data</a:t>
            </a:r>
            <a:endParaRPr lang="en-US" dirty="0"/>
          </a:p>
          <a:p>
            <a:endParaRPr lang="en-US" dirty="0"/>
          </a:p>
        </p:txBody>
      </p:sp>
      <p:sp>
        <p:nvSpPr>
          <p:cNvPr id="10" name="Title 1"/>
          <p:cNvSpPr txBox="1">
            <a:spLocks/>
          </p:cNvSpPr>
          <p:nvPr/>
        </p:nvSpPr>
        <p:spPr>
          <a:xfrm>
            <a:off x="355418" y="269734"/>
            <a:ext cx="6081556" cy="1989407"/>
          </a:xfrm>
          <a:prstGeom prst="rect">
            <a:avLst/>
          </a:prstGeom>
        </p:spPr>
        <p:txBody>
          <a:bodyPr vert="horz" lIns="91440" tIns="45720" rIns="91440" bIns="45720" rtlCol="0" anchor="ctr">
            <a:normAutofit fontScale="8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Processing Steps for Stage</a:t>
            </a:r>
          </a:p>
          <a:p>
            <a:endParaRPr lang="en-US" dirty="0" smtClean="0"/>
          </a:p>
          <a:p>
            <a:r>
              <a:rPr lang="en-US" sz="3100" dirty="0" smtClean="0"/>
              <a:t>2 &amp; 3. Correct for offsets in instrument location and check for instrument drift (</a:t>
            </a:r>
            <a:r>
              <a:rPr lang="en-US" sz="3100" dirty="0"/>
              <a:t>example from </a:t>
            </a:r>
            <a:r>
              <a:rPr lang="en-US" sz="3100" dirty="0" smtClean="0"/>
              <a:t>Delaney Creek)</a:t>
            </a:r>
            <a:endParaRPr lang="en-US" sz="3100" dirty="0"/>
          </a:p>
          <a:p>
            <a:endParaRPr lang="en-US" dirty="0"/>
          </a:p>
        </p:txBody>
      </p:sp>
    </p:spTree>
    <p:extLst>
      <p:ext uri="{BB962C8B-B14F-4D97-AF65-F5344CB8AC3E}">
        <p14:creationId xmlns:p14="http://schemas.microsoft.com/office/powerpoint/2010/main" val="2072876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laney_meadow_rating_curve_outli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496" y="1890184"/>
            <a:ext cx="4551604" cy="3574337"/>
          </a:xfrm>
          <a:prstGeom prst="rect">
            <a:avLst/>
          </a:prstGeom>
        </p:spPr>
      </p:pic>
      <p:pic>
        <p:nvPicPr>
          <p:cNvPr id="6" name="Picture 5" descr="Delaney_meadow_discharge_compare_PCT_meadow_s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13971"/>
            <a:ext cx="6858000" cy="2630029"/>
          </a:xfrm>
          <a:prstGeom prst="rect">
            <a:avLst/>
          </a:prstGeom>
        </p:spPr>
      </p:pic>
      <p:sp>
        <p:nvSpPr>
          <p:cNvPr id="7" name="TextBox 6"/>
          <p:cNvSpPr txBox="1"/>
          <p:nvPr/>
        </p:nvSpPr>
        <p:spPr>
          <a:xfrm>
            <a:off x="170750" y="2678896"/>
            <a:ext cx="2059667" cy="1754327"/>
          </a:xfrm>
          <a:prstGeom prst="rect">
            <a:avLst/>
          </a:prstGeom>
          <a:noFill/>
        </p:spPr>
        <p:txBody>
          <a:bodyPr wrap="square" rtlCol="0">
            <a:spAutoFit/>
          </a:bodyPr>
          <a:lstStyle/>
          <a:p>
            <a:r>
              <a:rPr lang="en-US" dirty="0" smtClean="0"/>
              <a:t>Measurements used to create rating curve (note 3 outliers marked here were not used)</a:t>
            </a:r>
            <a:endParaRPr lang="en-US" dirty="0"/>
          </a:p>
        </p:txBody>
      </p:sp>
      <p:sp>
        <p:nvSpPr>
          <p:cNvPr id="8" name="TextBox 7"/>
          <p:cNvSpPr txBox="1"/>
          <p:nvPr/>
        </p:nvSpPr>
        <p:spPr>
          <a:xfrm>
            <a:off x="354013" y="5733313"/>
            <a:ext cx="6172200" cy="923330"/>
          </a:xfrm>
          <a:prstGeom prst="rect">
            <a:avLst/>
          </a:prstGeom>
          <a:noFill/>
        </p:spPr>
        <p:txBody>
          <a:bodyPr wrap="square" rtlCol="0">
            <a:spAutoFit/>
          </a:bodyPr>
          <a:lstStyle/>
          <a:p>
            <a:r>
              <a:rPr lang="en-US" dirty="0" smtClean="0"/>
              <a:t>Discharge </a:t>
            </a:r>
            <a:r>
              <a:rPr lang="en-US" dirty="0" err="1" smtClean="0"/>
              <a:t>timeseries</a:t>
            </a:r>
            <a:r>
              <a:rPr lang="en-US" dirty="0" smtClean="0"/>
              <a:t>:  Blue is meadow record provided here; Red is independently generated record from slightly upstream.</a:t>
            </a:r>
          </a:p>
          <a:p>
            <a:r>
              <a:rPr lang="en-US" dirty="0" smtClean="0"/>
              <a:t>Meadow (blue) is prone to ice jams.</a:t>
            </a:r>
            <a:endParaRPr lang="en-US" dirty="0"/>
          </a:p>
        </p:txBody>
      </p:sp>
      <p:sp>
        <p:nvSpPr>
          <p:cNvPr id="3" name="Slide Number Placeholder 2"/>
          <p:cNvSpPr>
            <a:spLocks noGrp="1"/>
          </p:cNvSpPr>
          <p:nvPr>
            <p:ph type="sldNum" sz="quarter" idx="12"/>
          </p:nvPr>
        </p:nvSpPr>
        <p:spPr/>
        <p:txBody>
          <a:bodyPr/>
          <a:lstStyle/>
          <a:p>
            <a:fld id="{292A23B7-37DC-8A4A-9988-CC944C08523F}" type="slidenum">
              <a:rPr lang="en-US" smtClean="0"/>
              <a:t>8</a:t>
            </a:fld>
            <a:endParaRPr lang="en-US"/>
          </a:p>
        </p:txBody>
      </p:sp>
      <p:sp>
        <p:nvSpPr>
          <p:cNvPr id="9" name="Title 1"/>
          <p:cNvSpPr txBox="1">
            <a:spLocks/>
          </p:cNvSpPr>
          <p:nvPr/>
        </p:nvSpPr>
        <p:spPr>
          <a:xfrm>
            <a:off x="355418" y="321359"/>
            <a:ext cx="6081556" cy="1989407"/>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Processing Steps for Stage</a:t>
            </a:r>
          </a:p>
          <a:p>
            <a:endParaRPr lang="en-US" dirty="0" smtClean="0"/>
          </a:p>
          <a:p>
            <a:r>
              <a:rPr lang="en-US" sz="3100" dirty="0" smtClean="0"/>
              <a:t>4. Develop rating curve (</a:t>
            </a:r>
            <a:r>
              <a:rPr lang="en-US" sz="3100" dirty="0"/>
              <a:t>example from </a:t>
            </a:r>
            <a:r>
              <a:rPr lang="en-US" sz="3100" dirty="0" smtClean="0"/>
              <a:t>Delaney Creek)</a:t>
            </a:r>
            <a:endParaRPr lang="en-US" sz="3100" dirty="0"/>
          </a:p>
          <a:p>
            <a:endParaRPr lang="en-US" dirty="0"/>
          </a:p>
        </p:txBody>
      </p:sp>
    </p:spTree>
    <p:extLst>
      <p:ext uri="{BB962C8B-B14F-4D97-AF65-F5344CB8AC3E}">
        <p14:creationId xmlns:p14="http://schemas.microsoft.com/office/powerpoint/2010/main" val="17245076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66184"/>
            <a:ext cx="6081556" cy="893217"/>
          </a:xfrm>
        </p:spPr>
        <p:txBody>
          <a:bodyPr>
            <a:normAutofit/>
          </a:bodyPr>
          <a:lstStyle/>
          <a:p>
            <a:r>
              <a:rPr lang="en-US" dirty="0" smtClean="0"/>
              <a:t>Data Types:</a:t>
            </a:r>
            <a:endParaRPr lang="en-US" dirty="0"/>
          </a:p>
        </p:txBody>
      </p:sp>
      <p:pic>
        <p:nvPicPr>
          <p:cNvPr id="4" name="Picture 3" descr="Delaney_vented_solinst_compare_annotated.png"/>
          <p:cNvPicPr>
            <a:picLocks noChangeAspect="1"/>
          </p:cNvPicPr>
          <p:nvPr/>
        </p:nvPicPr>
        <p:blipFill rotWithShape="1">
          <a:blip r:embed="rId2">
            <a:extLst>
              <a:ext uri="{28A0092B-C50C-407E-A947-70E740481C1C}">
                <a14:useLocalDpi xmlns:a14="http://schemas.microsoft.com/office/drawing/2010/main" val="0"/>
              </a:ext>
            </a:extLst>
          </a:blip>
          <a:srcRect t="4286" b="5908"/>
          <a:stretch/>
        </p:blipFill>
        <p:spPr>
          <a:xfrm>
            <a:off x="0" y="1259401"/>
            <a:ext cx="6858000" cy="3543400"/>
          </a:xfrm>
          <a:prstGeom prst="rect">
            <a:avLst/>
          </a:prstGeom>
        </p:spPr>
      </p:pic>
      <p:sp>
        <p:nvSpPr>
          <p:cNvPr id="5" name="TextBox 4"/>
          <p:cNvSpPr txBox="1"/>
          <p:nvPr/>
        </p:nvSpPr>
        <p:spPr>
          <a:xfrm>
            <a:off x="426874" y="4941549"/>
            <a:ext cx="6082957" cy="3416320"/>
          </a:xfrm>
          <a:prstGeom prst="rect">
            <a:avLst/>
          </a:prstGeom>
          <a:noFill/>
        </p:spPr>
        <p:txBody>
          <a:bodyPr wrap="square" rtlCol="0">
            <a:spAutoFit/>
          </a:bodyPr>
          <a:lstStyle/>
          <a:p>
            <a:pPr marL="342900" indent="-342900">
              <a:buAutoNum type="arabicParenR"/>
            </a:pPr>
            <a:r>
              <a:rPr lang="en-US" u="sng" dirty="0" smtClean="0"/>
              <a:t>Raw data</a:t>
            </a:r>
            <a:r>
              <a:rPr lang="en-US" dirty="0" smtClean="0"/>
              <a:t>: pressure recording, including both weight of water in stream and atmosphere; pieced together from multiple instruments to create continuous record in the water</a:t>
            </a:r>
          </a:p>
          <a:p>
            <a:pPr marL="342900" indent="-342900">
              <a:buAutoNum type="arabicParenR"/>
            </a:pPr>
            <a:r>
              <a:rPr lang="en-US" u="sng" dirty="0" err="1" smtClean="0"/>
              <a:t>Baro</a:t>
            </a:r>
            <a:r>
              <a:rPr lang="en-US" u="sng" dirty="0" smtClean="0"/>
              <a:t>-corrected data</a:t>
            </a:r>
            <a:r>
              <a:rPr lang="en-US" dirty="0" smtClean="0"/>
              <a:t>:  Atmospheric pressure subtracted off the raw </a:t>
            </a:r>
            <a:r>
              <a:rPr lang="en-US" dirty="0" err="1" smtClean="0"/>
              <a:t>timeseries</a:t>
            </a:r>
            <a:endParaRPr lang="en-US" dirty="0" smtClean="0"/>
          </a:p>
          <a:p>
            <a:pPr marL="342900" indent="-342900">
              <a:buAutoNum type="arabicParenR"/>
            </a:pPr>
            <a:r>
              <a:rPr lang="en-US" u="sng" dirty="0" smtClean="0"/>
              <a:t>Offset</a:t>
            </a:r>
            <a:r>
              <a:rPr lang="en-US" dirty="0" smtClean="0"/>
              <a:t>:  Added to </a:t>
            </a:r>
            <a:r>
              <a:rPr lang="en-US" dirty="0" err="1" smtClean="0"/>
              <a:t>baro</a:t>
            </a:r>
            <a:r>
              <a:rPr lang="en-US" dirty="0" smtClean="0"/>
              <a:t>-corrected data to eliminate times when instrument moved and when different instruments had different local biases:  corrected to match stage datum when and where available</a:t>
            </a:r>
          </a:p>
          <a:p>
            <a:pPr marL="342900" indent="-342900">
              <a:buAutoNum type="arabicParenR"/>
            </a:pPr>
            <a:r>
              <a:rPr lang="en-US" u="sng" dirty="0" smtClean="0"/>
              <a:t>Stage from instrument </a:t>
            </a:r>
            <a:r>
              <a:rPr lang="en-US" dirty="0" smtClean="0"/>
              <a:t>(in manual measurement files):  This is </a:t>
            </a:r>
            <a:r>
              <a:rPr lang="en-US" dirty="0" err="1" smtClean="0"/>
              <a:t>baro</a:t>
            </a:r>
            <a:r>
              <a:rPr lang="en-US" dirty="0" smtClean="0"/>
              <a:t>-corrected data + offset.  Used to create rating curve.</a:t>
            </a:r>
            <a:endParaRPr lang="en-US" dirty="0"/>
          </a:p>
        </p:txBody>
      </p:sp>
      <p:sp>
        <p:nvSpPr>
          <p:cNvPr id="3" name="Slide Number Placeholder 2"/>
          <p:cNvSpPr>
            <a:spLocks noGrp="1"/>
          </p:cNvSpPr>
          <p:nvPr>
            <p:ph type="sldNum" sz="quarter" idx="12"/>
          </p:nvPr>
        </p:nvSpPr>
        <p:spPr/>
        <p:txBody>
          <a:bodyPr/>
          <a:lstStyle/>
          <a:p>
            <a:fld id="{292A23B7-37DC-8A4A-9988-CC944C08523F}" type="slidenum">
              <a:rPr lang="en-US" smtClean="0"/>
              <a:t>9</a:t>
            </a:fld>
            <a:endParaRPr lang="en-US"/>
          </a:p>
        </p:txBody>
      </p:sp>
    </p:spTree>
    <p:extLst>
      <p:ext uri="{BB962C8B-B14F-4D97-AF65-F5344CB8AC3E}">
        <p14:creationId xmlns:p14="http://schemas.microsoft.com/office/powerpoint/2010/main" val="8003084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23743</TotalTime>
  <Words>4161</Words>
  <Application>Microsoft Macintosh PowerPoint</Application>
  <PresentationFormat>Letter Paper (8.5x11 in)</PresentationFormat>
  <Paragraphs>672</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Guide to  Tuolumne River Stream Data Yosemite, California</vt:lpstr>
      <vt:lpstr>Table of Contents</vt:lpstr>
      <vt:lpstr>Overview of Yosemite Hydroclimate Dataset</vt:lpstr>
      <vt:lpstr>PowerPoint Presentation</vt:lpstr>
      <vt:lpstr>PowerPoint Presentation</vt:lpstr>
      <vt:lpstr>PowerPoint Presentation</vt:lpstr>
      <vt:lpstr>PowerPoint Presentation</vt:lpstr>
      <vt:lpstr>PowerPoint Presentation</vt:lpstr>
      <vt:lpstr>Data Types:</vt:lpstr>
      <vt:lpstr>Rating Curve Development</vt:lpstr>
      <vt:lpstr>Rating Curve Development (continued)</vt:lpstr>
      <vt:lpstr>Specific Sites:</vt:lpstr>
      <vt:lpstr>PowerPoint Presentation</vt:lpstr>
      <vt:lpstr>Lyell Fork below Maclure</vt:lpstr>
      <vt:lpstr>PowerPoint Presentation</vt:lpstr>
      <vt:lpstr>PowerPoint Presentation</vt:lpstr>
      <vt:lpstr>PowerPoint Presentation</vt:lpstr>
      <vt:lpstr>Lyell Fork at Twin Bridges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Dana Fork, Tuolumne Lodge and Bug Camp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Tuolumne at Highway 120</vt:lpstr>
      <vt:lpstr>PowerPoint Presentation</vt:lpstr>
      <vt:lpstr>PowerPoint Presentation</vt:lpstr>
      <vt:lpstr>PowerPoint Presentation</vt:lpstr>
      <vt:lpstr>PowerPoint Presentation</vt:lpstr>
      <vt:lpstr>PowerPoint Presentation</vt:lpstr>
      <vt:lpstr>PowerPoint Presentation</vt:lpstr>
      <vt:lpstr>Delaney Creek</vt:lpstr>
      <vt:lpstr>PowerPoint Presentation</vt:lpstr>
      <vt:lpstr>PowerPoint Presentation</vt:lpstr>
      <vt:lpstr>PowerPoint Presentation</vt:lpstr>
      <vt:lpstr>Budd Creek</vt:lpstr>
      <vt:lpstr>PowerPoint Presentation</vt:lpstr>
      <vt:lpstr>PowerPoint Presentation</vt:lpstr>
      <vt:lpstr>PowerPoint Presentation</vt:lpstr>
      <vt:lpstr>PowerPoint Presentation</vt:lpstr>
    </vt:vector>
  </TitlesOfParts>
  <Company>UW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 to Tuolumne Stream Data</dc:title>
  <dc:creator>Jessica Lundquist</dc:creator>
  <cp:lastModifiedBy>Jessica Lundquist</cp:lastModifiedBy>
  <cp:revision>446</cp:revision>
  <cp:lastPrinted>2016-01-12T19:36:53Z</cp:lastPrinted>
  <dcterms:created xsi:type="dcterms:W3CDTF">2015-09-01T17:16:29Z</dcterms:created>
  <dcterms:modified xsi:type="dcterms:W3CDTF">2016-02-10T22:00:44Z</dcterms:modified>
</cp:coreProperties>
</file>